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1"/>
  </p:notesMasterIdLst>
  <p:sldIdLst>
    <p:sldId id="256" r:id="rId2"/>
    <p:sldId id="257" r:id="rId3"/>
    <p:sldId id="267" r:id="rId4"/>
    <p:sldId id="266" r:id="rId5"/>
    <p:sldId id="258" r:id="rId6"/>
    <p:sldId id="259" r:id="rId7"/>
    <p:sldId id="268" r:id="rId8"/>
    <p:sldId id="260" r:id="rId9"/>
    <p:sldId id="261" r:id="rId10"/>
    <p:sldId id="269" r:id="rId11"/>
    <p:sldId id="270" r:id="rId12"/>
    <p:sldId id="271" r:id="rId13"/>
    <p:sldId id="262" r:id="rId14"/>
    <p:sldId id="263" r:id="rId15"/>
    <p:sldId id="264" r:id="rId16"/>
    <p:sldId id="265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A93039-A5F4-493E-BA80-1169E00007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F7060B-9556-4982-A207-6BA6A441A1CB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579E36D-456D-4176-BE05-B5945EF3B5A7}" type="parTrans" cxnId="{BF7021E1-EA35-4099-A899-78677FD0C1E7}">
      <dgm:prSet/>
      <dgm:spPr/>
      <dgm:t>
        <a:bodyPr/>
        <a:lstStyle/>
        <a:p>
          <a:endParaRPr lang="ru-RU"/>
        </a:p>
      </dgm:t>
    </dgm:pt>
    <dgm:pt modelId="{08BF577C-7860-4E04-881D-DD1BEF150BF4}" type="sibTrans" cxnId="{BF7021E1-EA35-4099-A899-78677FD0C1E7}">
      <dgm:prSet/>
      <dgm:spPr/>
      <dgm:t>
        <a:bodyPr/>
        <a:lstStyle/>
        <a:p>
          <a:endParaRPr lang="ru-RU"/>
        </a:p>
      </dgm:t>
    </dgm:pt>
    <dgm:pt modelId="{AF7FE1FA-8094-488F-9A26-5321B0A56F97}">
      <dgm:prSet phldrT="[Текст]" phldr="1"/>
      <dgm:spPr/>
      <dgm:t>
        <a:bodyPr/>
        <a:lstStyle/>
        <a:p>
          <a:endParaRPr lang="ru-RU" dirty="0"/>
        </a:p>
      </dgm:t>
    </dgm:pt>
    <dgm:pt modelId="{66573208-B842-4758-A16B-7AA05C193457}" type="parTrans" cxnId="{E286294A-FFF8-4A95-8ADC-92D2A3522502}">
      <dgm:prSet/>
      <dgm:spPr/>
      <dgm:t>
        <a:bodyPr/>
        <a:lstStyle/>
        <a:p>
          <a:endParaRPr lang="ru-RU"/>
        </a:p>
      </dgm:t>
    </dgm:pt>
    <dgm:pt modelId="{C3BE4A93-BC89-47B2-9628-4BB9B3356CF6}" type="sibTrans" cxnId="{E286294A-FFF8-4A95-8ADC-92D2A3522502}">
      <dgm:prSet/>
      <dgm:spPr/>
      <dgm:t>
        <a:bodyPr/>
        <a:lstStyle/>
        <a:p>
          <a:endParaRPr lang="ru-RU"/>
        </a:p>
      </dgm:t>
    </dgm:pt>
    <dgm:pt modelId="{E8AEA7EA-A4D7-44CD-95FD-39F3B0E651C3}">
      <dgm:prSet phldrT="[Текст]"/>
      <dgm:spPr/>
      <dgm:t>
        <a:bodyPr/>
        <a:lstStyle/>
        <a:p>
          <a:r>
            <a:rPr lang="ru-RU" dirty="0" smtClean="0"/>
            <a:t>Дополни </a:t>
          </a:r>
          <a:endParaRPr lang="ru-RU" dirty="0"/>
        </a:p>
      </dgm:t>
    </dgm:pt>
    <dgm:pt modelId="{F70E2C54-1CF0-4AA0-8675-8E4B669C1C31}" type="parTrans" cxnId="{4F696143-54D5-4270-A0AF-17C63FCFDA98}">
      <dgm:prSet/>
      <dgm:spPr/>
      <dgm:t>
        <a:bodyPr/>
        <a:lstStyle/>
        <a:p>
          <a:endParaRPr lang="ru-RU"/>
        </a:p>
      </dgm:t>
    </dgm:pt>
    <dgm:pt modelId="{13FD7981-46D5-4FA1-B427-B9C725385927}" type="sibTrans" cxnId="{4F696143-54D5-4270-A0AF-17C63FCFDA98}">
      <dgm:prSet/>
      <dgm:spPr/>
      <dgm:t>
        <a:bodyPr/>
        <a:lstStyle/>
        <a:p>
          <a:endParaRPr lang="ru-RU"/>
        </a:p>
      </dgm:t>
    </dgm:pt>
    <dgm:pt modelId="{3C8250B2-92EB-4BCF-AFEA-F2D7935E345A}">
      <dgm:prSet phldrT="[Текст]" phldr="1"/>
      <dgm:spPr/>
      <dgm:t>
        <a:bodyPr/>
        <a:lstStyle/>
        <a:p>
          <a:endParaRPr lang="ru-RU" dirty="0"/>
        </a:p>
      </dgm:t>
    </dgm:pt>
    <dgm:pt modelId="{24FF5C23-5AE1-4E10-B63A-9A48FB03ADAA}" type="parTrans" cxnId="{373A69C4-F068-4BEC-BEEF-FE3D463108F1}">
      <dgm:prSet/>
      <dgm:spPr/>
      <dgm:t>
        <a:bodyPr/>
        <a:lstStyle/>
        <a:p>
          <a:endParaRPr lang="ru-RU"/>
        </a:p>
      </dgm:t>
    </dgm:pt>
    <dgm:pt modelId="{C796C94E-5D8C-440C-8951-E9858F3409CA}" type="sibTrans" cxnId="{373A69C4-F068-4BEC-BEEF-FE3D463108F1}">
      <dgm:prSet/>
      <dgm:spPr/>
      <dgm:t>
        <a:bodyPr/>
        <a:lstStyle/>
        <a:p>
          <a:endParaRPr lang="ru-RU"/>
        </a:p>
      </dgm:t>
    </dgm:pt>
    <dgm:pt modelId="{15B1E21E-8F16-4C73-9A11-EAC52B2189EC}" type="pres">
      <dgm:prSet presAssocID="{4BA93039-A5F4-493E-BA80-1169E00007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1AF54E-DB68-4E50-BC0A-6CBC1389B1DA}" type="pres">
      <dgm:prSet presAssocID="{49F7060B-9556-4982-A207-6BA6A441A1CB}" presName="parentText" presStyleLbl="node1" presStyleIdx="0" presStyleCnt="2" custScaleY="8059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02EE2-C626-4ADC-AB28-DA8E4B7C06A4}" type="pres">
      <dgm:prSet presAssocID="{49F7060B-9556-4982-A207-6BA6A441A1C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95306B-19DA-4AC0-8374-C022CF8B5ADC}" type="pres">
      <dgm:prSet presAssocID="{E8AEA7EA-A4D7-44CD-95FD-39F3B0E651C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4C893-02DD-4A7F-83E5-C9F3741911D3}" type="pres">
      <dgm:prSet presAssocID="{E8AEA7EA-A4D7-44CD-95FD-39F3B0E651C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7021E1-EA35-4099-A899-78677FD0C1E7}" srcId="{4BA93039-A5F4-493E-BA80-1169E00007FE}" destId="{49F7060B-9556-4982-A207-6BA6A441A1CB}" srcOrd="0" destOrd="0" parTransId="{1579E36D-456D-4176-BE05-B5945EF3B5A7}" sibTransId="{08BF577C-7860-4E04-881D-DD1BEF150BF4}"/>
    <dgm:cxn modelId="{F9D3CB58-0E45-4F3B-968B-681D91A6EB27}" type="presOf" srcId="{4BA93039-A5F4-493E-BA80-1169E00007FE}" destId="{15B1E21E-8F16-4C73-9A11-EAC52B2189EC}" srcOrd="0" destOrd="0" presId="urn:microsoft.com/office/officeart/2005/8/layout/vList2"/>
    <dgm:cxn modelId="{93A4858E-29BF-44D0-9BC0-E32DA7FD2582}" type="presOf" srcId="{E8AEA7EA-A4D7-44CD-95FD-39F3B0E651C3}" destId="{1195306B-19DA-4AC0-8374-C022CF8B5ADC}" srcOrd="0" destOrd="0" presId="urn:microsoft.com/office/officeart/2005/8/layout/vList2"/>
    <dgm:cxn modelId="{E286294A-FFF8-4A95-8ADC-92D2A3522502}" srcId="{49F7060B-9556-4982-A207-6BA6A441A1CB}" destId="{AF7FE1FA-8094-488F-9A26-5321B0A56F97}" srcOrd="0" destOrd="0" parTransId="{66573208-B842-4758-A16B-7AA05C193457}" sibTransId="{C3BE4A93-BC89-47B2-9628-4BB9B3356CF6}"/>
    <dgm:cxn modelId="{4F696143-54D5-4270-A0AF-17C63FCFDA98}" srcId="{4BA93039-A5F4-493E-BA80-1169E00007FE}" destId="{E8AEA7EA-A4D7-44CD-95FD-39F3B0E651C3}" srcOrd="1" destOrd="0" parTransId="{F70E2C54-1CF0-4AA0-8675-8E4B669C1C31}" sibTransId="{13FD7981-46D5-4FA1-B427-B9C725385927}"/>
    <dgm:cxn modelId="{A6E52885-05A6-4A32-9D53-F807D8FF183D}" type="presOf" srcId="{AF7FE1FA-8094-488F-9A26-5321B0A56F97}" destId="{43D02EE2-C626-4ADC-AB28-DA8E4B7C06A4}" srcOrd="0" destOrd="0" presId="urn:microsoft.com/office/officeart/2005/8/layout/vList2"/>
    <dgm:cxn modelId="{373A69C4-F068-4BEC-BEEF-FE3D463108F1}" srcId="{E8AEA7EA-A4D7-44CD-95FD-39F3B0E651C3}" destId="{3C8250B2-92EB-4BCF-AFEA-F2D7935E345A}" srcOrd="0" destOrd="0" parTransId="{24FF5C23-5AE1-4E10-B63A-9A48FB03ADAA}" sibTransId="{C796C94E-5D8C-440C-8951-E9858F3409CA}"/>
    <dgm:cxn modelId="{C2651485-8000-4C66-9293-D307FD9CA894}" type="presOf" srcId="{3C8250B2-92EB-4BCF-AFEA-F2D7935E345A}" destId="{5514C893-02DD-4A7F-83E5-C9F3741911D3}" srcOrd="0" destOrd="0" presId="urn:microsoft.com/office/officeart/2005/8/layout/vList2"/>
    <dgm:cxn modelId="{19840FB6-A1AC-47BE-AAB5-617E17F7DB40}" type="presOf" srcId="{49F7060B-9556-4982-A207-6BA6A441A1CB}" destId="{041AF54E-DB68-4E50-BC0A-6CBC1389B1DA}" srcOrd="0" destOrd="0" presId="urn:microsoft.com/office/officeart/2005/8/layout/vList2"/>
    <dgm:cxn modelId="{139BFA2E-F19E-4183-942C-676E6AA87129}" type="presParOf" srcId="{15B1E21E-8F16-4C73-9A11-EAC52B2189EC}" destId="{041AF54E-DB68-4E50-BC0A-6CBC1389B1DA}" srcOrd="0" destOrd="0" presId="urn:microsoft.com/office/officeart/2005/8/layout/vList2"/>
    <dgm:cxn modelId="{AF7FE9CF-407A-4201-AFC3-4E1B57289806}" type="presParOf" srcId="{15B1E21E-8F16-4C73-9A11-EAC52B2189EC}" destId="{43D02EE2-C626-4ADC-AB28-DA8E4B7C06A4}" srcOrd="1" destOrd="0" presId="urn:microsoft.com/office/officeart/2005/8/layout/vList2"/>
    <dgm:cxn modelId="{CEB2E6F6-3A5C-4D70-92F6-35D093E162F6}" type="presParOf" srcId="{15B1E21E-8F16-4C73-9A11-EAC52B2189EC}" destId="{1195306B-19DA-4AC0-8374-C022CF8B5ADC}" srcOrd="2" destOrd="0" presId="urn:microsoft.com/office/officeart/2005/8/layout/vList2"/>
    <dgm:cxn modelId="{325C69C9-A580-47BA-91A8-5A11D0F866D0}" type="presParOf" srcId="{15B1E21E-8F16-4C73-9A11-EAC52B2189EC}" destId="{5514C893-02DD-4A7F-83E5-C9F3741911D3}" srcOrd="3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3.wmf"/><Relationship Id="rId1" Type="http://schemas.openxmlformats.org/officeDocument/2006/relationships/image" Target="../media/image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FDABC-D40E-4BF3-BD91-9A7CEBE16F53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C3932-6E15-4AF6-8D49-910FBDE458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A3DA21-FE3A-4880-A8CA-700C8EDF27DF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«Геометрия 7-9»  Л.С. Атанасян и др.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4104F0-F514-492C-9232-D91CD3C3FF8C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35759D-1233-47E9-9F54-E40A3C3DBAD9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C54273-2AC5-409B-BDD2-B28AF2762CEC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A4EC9-29A0-403D-8E55-9CD029296C80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92C183-A4BB-4C66-9C23-2BD666CF8540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 hasCustomPrompt="1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dirty="0" smtClean="0"/>
              <a:t> Умножение  вектора на число</a:t>
            </a:r>
            <a:endParaRPr kumimoji="0" lang="en-US" dirty="0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 hasCustomPrompt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 smtClean="0"/>
              <a:t>Урок №8</a:t>
            </a:r>
            <a:endParaRPr kumimoji="0" lang="en-US" dirty="0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94742-ABE2-4102-8B63-6DD7631771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183880" cy="676656"/>
          </a:xfrm>
        </p:spPr>
        <p:txBody>
          <a:bodyPr/>
          <a:lstStyle/>
          <a:p>
            <a:pPr algn="ctr"/>
            <a:r>
              <a:rPr lang="ru-RU" dirty="0" smtClean="0"/>
              <a:t>Произведение </a:t>
            </a:r>
            <a:r>
              <a:rPr lang="ru-RU" dirty="0" smtClean="0"/>
              <a:t>вектора на число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Урок №8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403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827088" y="836613"/>
            <a:ext cx="77755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dirty="0" smtClean="0"/>
              <a:t>Произведение </a:t>
            </a:r>
            <a:r>
              <a:rPr lang="ru-RU" sz="4000" dirty="0"/>
              <a:t>вектора на число</a:t>
            </a: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V="1">
            <a:off x="1258888" y="3429000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2987675" y="4149725"/>
            <a:ext cx="792163" cy="863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H="1">
            <a:off x="2987675" y="4149725"/>
            <a:ext cx="792163" cy="863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4140200" y="2565400"/>
            <a:ext cx="4535488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0" dirty="0" smtClean="0"/>
              <a:t>5</a:t>
            </a:r>
            <a:r>
              <a:rPr lang="ru-RU" sz="10000" dirty="0" smtClean="0"/>
              <a:t>=  </a:t>
            </a:r>
            <a:r>
              <a:rPr lang="ru-RU" sz="20000" dirty="0"/>
              <a:t>?</a:t>
            </a:r>
            <a:endParaRPr lang="ru-RU" sz="10000" dirty="0"/>
          </a:p>
        </p:txBody>
      </p:sp>
      <p:sp>
        <p:nvSpPr>
          <p:cNvPr id="2058" name="AutoShape 1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165850"/>
            <a:ext cx="684212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27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smtClean="0"/>
              <a:t>теорема о разности двух векторов</a:t>
            </a:r>
            <a:endParaRPr lang="ru-RU" smtClean="0"/>
          </a:p>
        </p:txBody>
      </p:sp>
      <p:graphicFrame>
        <p:nvGraphicFramePr>
          <p:cNvPr id="5" name="Схема 4"/>
          <p:cNvGraphicFramePr/>
          <p:nvPr/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Tx/>
              <a:buAutoNum type="alphaLcPeriod"/>
            </a:pPr>
            <a:r>
              <a:rPr lang="ru-RU" sz="2000" u="sng" smtClean="0"/>
              <a:t>Для любых векторов ___- и  справедливо равенство:         -  = + (- ).  </a:t>
            </a:r>
            <a:endParaRPr lang="ru-RU" sz="2000" smtClean="0"/>
          </a:p>
          <a:p>
            <a:pPr marL="457200" indent="-457200">
              <a:buFontTx/>
              <a:buAutoNum type="alphaLcPeriod"/>
            </a:pPr>
            <a:r>
              <a:rPr lang="ru-RU" sz="2000" u="sng" smtClean="0"/>
              <a:t>Для любых векторов ____ и  справедливо равенство:        + = + </a:t>
            </a:r>
          </a:p>
          <a:p>
            <a:pPr marL="457200" indent="-457200">
              <a:buFontTx/>
              <a:buAutoNum type="alphaLcPeriod"/>
            </a:pPr>
            <a:r>
              <a:rPr lang="ru-RU" sz="2000" u="sng" smtClean="0"/>
              <a:t>Для любых  ____ и _____       справедливо </a:t>
            </a:r>
            <a:r>
              <a:rPr lang="ru-RU" sz="2000" smtClean="0"/>
              <a:t>равенство:        ( + )+ =  + ( + )</a:t>
            </a:r>
          </a:p>
          <a:p>
            <a:pPr marL="457200" indent="-457200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accent2"/>
                </a:solidFill>
              </a:rPr>
              <a:t> </a:t>
            </a:r>
            <a:r>
              <a:rPr lang="ru-RU" b="1" smtClean="0">
                <a:solidFill>
                  <a:schemeClr val="accent2"/>
                </a:solidFill>
              </a:rPr>
              <a:t>ЗАДАЧА№1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/>
              <a:t>Найдите:</a:t>
            </a: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57200" y="2057400"/>
          <a:ext cx="2968625" cy="3733800"/>
        </p:xfrm>
        <a:graphic>
          <a:graphicData uri="http://schemas.openxmlformats.org/presentationml/2006/ole">
            <p:oleObj spid="_x0000_s23554" name="Equation" r:id="rId3" imgW="1231366" imgH="1548728" progId="">
              <p:embed/>
            </p:oleObj>
          </a:graphicData>
        </a:graphic>
      </p:graphicFrame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828800"/>
            <a:ext cx="35274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Line 4"/>
          <p:cNvSpPr>
            <a:spLocks noChangeShapeType="1"/>
          </p:cNvSpPr>
          <p:nvPr/>
        </p:nvSpPr>
        <p:spPr bwMode="auto">
          <a:xfrm flipV="1">
            <a:off x="323850" y="400526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V="1">
            <a:off x="1763713" y="2205038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 flipV="1">
            <a:off x="3203575" y="40481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4859338" y="3716338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6443663" y="335756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V="1">
            <a:off x="6588125" y="4221163"/>
            <a:ext cx="1441450" cy="1800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79388" y="333375"/>
            <a:ext cx="34559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Вектор, длина которого в три раза больше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500563" y="2420938"/>
            <a:ext cx="2951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/>
              <a:t>…  или три вектора</a:t>
            </a:r>
          </a:p>
        </p:txBody>
      </p:sp>
      <p:sp>
        <p:nvSpPr>
          <p:cNvPr id="308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827087" cy="836612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5" name="AutoShape 1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900113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244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50825" y="571479"/>
            <a:ext cx="746444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3300"/>
                </a:solidFill>
              </a:rPr>
              <a:t>Произведение </a:t>
            </a:r>
            <a:r>
              <a:rPr lang="ru-RU" dirty="0"/>
              <a:t>ненулевого</a:t>
            </a:r>
            <a:r>
              <a:rPr lang="ru-RU" dirty="0">
                <a:solidFill>
                  <a:srgbClr val="FF3300"/>
                </a:solidFill>
              </a:rPr>
              <a:t> вектора </a:t>
            </a:r>
            <a:r>
              <a:rPr lang="en-US" dirty="0">
                <a:solidFill>
                  <a:srgbClr val="FF3300"/>
                </a:solidFill>
              </a:rPr>
              <a:t>    </a:t>
            </a:r>
            <a:r>
              <a:rPr lang="ru-RU" dirty="0">
                <a:solidFill>
                  <a:srgbClr val="FF3300"/>
                </a:solidFill>
              </a:rPr>
              <a:t>на число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dirty="0"/>
              <a:t>k 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называется такой вектор     , длина которого равна</a:t>
            </a:r>
          </a:p>
          <a:p>
            <a:pPr algn="ctr"/>
            <a:endParaRPr lang="ru-RU" dirty="0"/>
          </a:p>
          <a:p>
            <a:pPr algn="ctr"/>
            <a:r>
              <a:rPr lang="en-US" dirty="0"/>
              <a:t>|k|•|  |</a:t>
            </a:r>
            <a:r>
              <a:rPr lang="ru-RU" dirty="0"/>
              <a:t>, причем векторы     и     </a:t>
            </a:r>
            <a:r>
              <a:rPr lang="ru-RU" dirty="0" err="1"/>
              <a:t>сонаправлены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          или             и противоположно направлены при         </a:t>
            </a:r>
            <a:r>
              <a:rPr lang="en-US" dirty="0" smtClean="0"/>
              <a:t>      </a:t>
            </a:r>
            <a:r>
              <a:rPr lang="ru-RU" dirty="0" smtClean="0"/>
              <a:t> .</a:t>
            </a:r>
            <a:endParaRPr lang="en-US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5286380" y="500042"/>
          <a:ext cx="309562" cy="433387"/>
        </p:xfrm>
        <a:graphic>
          <a:graphicData uri="http://schemas.openxmlformats.org/presentationml/2006/ole">
            <p:oleObj spid="_x0000_s1026" name="Формула" r:id="rId3" imgW="126725" imgH="177415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929058" y="928670"/>
          <a:ext cx="341313" cy="527050"/>
        </p:xfrm>
        <a:graphic>
          <a:graphicData uri="http://schemas.openxmlformats.org/presentationml/2006/ole">
            <p:oleObj spid="_x0000_s1027" name="Формула" r:id="rId4" imgW="139579" imgH="215713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643042" y="1643050"/>
          <a:ext cx="309562" cy="433388"/>
        </p:xfrm>
        <a:graphic>
          <a:graphicData uri="http://schemas.openxmlformats.org/presentationml/2006/ole">
            <p:oleObj spid="_x0000_s1028" name="Формула" r:id="rId5" imgW="126725" imgH="177415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4143372" y="1571612"/>
          <a:ext cx="309563" cy="433388"/>
        </p:xfrm>
        <a:graphic>
          <a:graphicData uri="http://schemas.openxmlformats.org/presentationml/2006/ole">
            <p:oleObj spid="_x0000_s1029" name="Формула" r:id="rId6" imgW="126725" imgH="177415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4716463" y="1557338"/>
          <a:ext cx="341312" cy="527050"/>
        </p:xfrm>
        <a:graphic>
          <a:graphicData uri="http://schemas.openxmlformats.org/presentationml/2006/ole">
            <p:oleObj spid="_x0000_s1030" name="Формула" r:id="rId7" imgW="139579" imgH="215713" progId="Equation.3">
              <p:embed/>
            </p:oleObj>
          </a:graphicData>
        </a:graphic>
      </p:graphicFrame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539750" y="2924175"/>
            <a:ext cx="1223963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7524750" y="2924175"/>
            <a:ext cx="1368425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 flipV="1">
            <a:off x="4140200" y="3213100"/>
            <a:ext cx="863600" cy="100806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4211638" y="3284538"/>
          <a:ext cx="309562" cy="433387"/>
        </p:xfrm>
        <a:graphic>
          <a:graphicData uri="http://schemas.openxmlformats.org/presentationml/2006/ole">
            <p:oleObj spid="_x0000_s1031" name="Формула" r:id="rId8" imgW="126725" imgH="177415" progId="Equation.3">
              <p:embed/>
            </p:oleObj>
          </a:graphicData>
        </a:graphic>
      </p:graphicFrame>
      <p:sp>
        <p:nvSpPr>
          <p:cNvPr id="4116" name="Line 20"/>
          <p:cNvSpPr>
            <a:spLocks noChangeShapeType="1"/>
          </p:cNvSpPr>
          <p:nvPr/>
        </p:nvSpPr>
        <p:spPr bwMode="auto">
          <a:xfrm flipV="1">
            <a:off x="827088" y="4797425"/>
            <a:ext cx="863600" cy="10080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V="1">
            <a:off x="1692275" y="3789363"/>
            <a:ext cx="863600" cy="10080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 flipV="1">
            <a:off x="7451725" y="3284538"/>
            <a:ext cx="863600" cy="1008062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9" name="Line 23"/>
          <p:cNvSpPr>
            <a:spLocks noChangeShapeType="1"/>
          </p:cNvSpPr>
          <p:nvPr/>
        </p:nvSpPr>
        <p:spPr bwMode="auto">
          <a:xfrm flipV="1">
            <a:off x="6588125" y="4292600"/>
            <a:ext cx="863600" cy="1008063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V="1">
            <a:off x="5724525" y="5300663"/>
            <a:ext cx="863600" cy="1008062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121" name="Object 25"/>
          <p:cNvGraphicFramePr>
            <a:graphicFrameLocks noChangeAspect="1"/>
          </p:cNvGraphicFramePr>
          <p:nvPr/>
        </p:nvGraphicFramePr>
        <p:xfrm>
          <a:off x="1439863" y="4221163"/>
          <a:ext cx="525462" cy="433387"/>
        </p:xfrm>
        <a:graphic>
          <a:graphicData uri="http://schemas.openxmlformats.org/presentationml/2006/ole">
            <p:oleObj spid="_x0000_s1032" name="Формула" r:id="rId9" imgW="215619" imgH="177569" progId="Equation.3">
              <p:embed/>
            </p:oleObj>
          </a:graphicData>
        </a:graphic>
      </p:graphicFrame>
      <p:graphicFrame>
        <p:nvGraphicFramePr>
          <p:cNvPr id="4122" name="Object 26"/>
          <p:cNvGraphicFramePr>
            <a:graphicFrameLocks noChangeAspect="1"/>
          </p:cNvGraphicFramePr>
          <p:nvPr/>
        </p:nvGraphicFramePr>
        <p:xfrm>
          <a:off x="6443663" y="4221163"/>
          <a:ext cx="742950" cy="433387"/>
        </p:xfrm>
        <a:graphic>
          <a:graphicData uri="http://schemas.openxmlformats.org/presentationml/2006/ole">
            <p:oleObj spid="_x0000_s1033" name="Формула" r:id="rId10" imgW="304404" imgH="177569" progId="Equation.3">
              <p:embed/>
            </p:oleObj>
          </a:graphicData>
        </a:graphic>
      </p:graphicFrame>
      <p:sp>
        <p:nvSpPr>
          <p:cNvPr id="4123" name="Line 27"/>
          <p:cNvSpPr>
            <a:spLocks noChangeShapeType="1"/>
          </p:cNvSpPr>
          <p:nvPr/>
        </p:nvSpPr>
        <p:spPr bwMode="auto">
          <a:xfrm>
            <a:off x="7524750" y="2997200"/>
            <a:ext cx="1368425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24" name="Line 28"/>
          <p:cNvSpPr>
            <a:spLocks noChangeShapeType="1"/>
          </p:cNvSpPr>
          <p:nvPr/>
        </p:nvSpPr>
        <p:spPr bwMode="auto">
          <a:xfrm>
            <a:off x="539750" y="2997200"/>
            <a:ext cx="1223963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7072330" y="1643050"/>
            <a:ext cx="13573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при </a:t>
            </a:r>
            <a:r>
              <a:rPr lang="en-US" dirty="0"/>
              <a:t>k &gt; 0</a:t>
            </a:r>
            <a:endParaRPr lang="ru-RU" dirty="0"/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7500958" y="2214554"/>
            <a:ext cx="8572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k </a:t>
            </a:r>
            <a:r>
              <a:rPr lang="en-US" dirty="0"/>
              <a:t>&lt; 0</a:t>
            </a:r>
            <a:endParaRPr lang="ru-RU" dirty="0"/>
          </a:p>
        </p:txBody>
      </p:sp>
      <p:sp>
        <p:nvSpPr>
          <p:cNvPr id="4127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165850"/>
            <a:ext cx="755650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28" name="AutoShape 3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21388"/>
            <a:ext cx="827088" cy="836612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Text Box 29"/>
          <p:cNvSpPr txBox="1">
            <a:spLocks noChangeArrowheads="1"/>
          </p:cNvSpPr>
          <p:nvPr/>
        </p:nvSpPr>
        <p:spPr bwMode="auto">
          <a:xfrm>
            <a:off x="2000232" y="2214554"/>
            <a:ext cx="8572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k </a:t>
            </a:r>
            <a:r>
              <a:rPr lang="ru-RU" dirty="0" smtClean="0"/>
              <a:t>=</a:t>
            </a:r>
            <a:r>
              <a:rPr lang="en-US" dirty="0" smtClean="0"/>
              <a:t> </a:t>
            </a:r>
            <a:r>
              <a:rPr lang="en-US" dirty="0"/>
              <a:t>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580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animBg="1"/>
      <p:bldP spid="4117" grpId="0" animBg="1"/>
      <p:bldP spid="4118" grpId="0" animBg="1"/>
      <p:bldP spid="4119" grpId="0" animBg="1"/>
      <p:bldP spid="4120" grpId="0" animBg="1"/>
      <p:bldP spid="4125" grpId="0"/>
      <p:bldP spid="4126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Определение</a:t>
            </a:r>
            <a:endParaRPr lang="ru-RU" b="1" dirty="0" smtClean="0">
              <a:solidFill>
                <a:schemeClr val="accent2"/>
              </a:solidFill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4481514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Произведением ненулевого вектора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число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называется такой вектор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длина которого |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|?|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|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причем векторы 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ru-RU" sz="2400" b="1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сонаправлены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при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0 и противоположно направлены при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?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2400" b="1" dirty="0" smtClean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 l="42445" t="61516" r="39124" b="23129"/>
          <a:stretch>
            <a:fillRect/>
          </a:stretch>
        </p:blipFill>
        <p:spPr bwMode="auto">
          <a:xfrm>
            <a:off x="4800600" y="2362200"/>
            <a:ext cx="3305175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79475" y="933450"/>
            <a:ext cx="736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5288" y="836613"/>
            <a:ext cx="82804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Произведение нулевого вектора на любое число </a:t>
            </a:r>
          </a:p>
          <a:p>
            <a:pPr>
              <a:spcBef>
                <a:spcPct val="50000"/>
              </a:spcBef>
            </a:pPr>
            <a:r>
              <a:rPr lang="ru-RU"/>
              <a:t>есть нулевой вектор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95288" y="2708275"/>
            <a:ext cx="8280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Произведение любого вектора на число нуль есть </a:t>
            </a:r>
          </a:p>
          <a:p>
            <a:pPr>
              <a:spcBef>
                <a:spcPct val="50000"/>
              </a:spcBef>
            </a:pPr>
            <a:r>
              <a:rPr lang="ru-RU"/>
              <a:t>нулевой вектор</a:t>
            </a:r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6156325" y="4221163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5795963" y="17732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4932363" y="1484313"/>
          <a:ext cx="863600" cy="585787"/>
        </p:xfrm>
        <a:graphic>
          <a:graphicData uri="http://schemas.openxmlformats.org/presentationml/2006/ole">
            <p:oleObj spid="_x0000_s2050" name="Формула" r:id="rId3" imgW="317087" imgH="215619" progId="Equation.3">
              <p:embed/>
            </p:oleObj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5076825" y="4038600"/>
          <a:ext cx="935038" cy="503238"/>
        </p:xfrm>
        <a:graphic>
          <a:graphicData uri="http://schemas.openxmlformats.org/presentationml/2006/ole">
            <p:oleObj spid="_x0000_s2051" name="Формула" r:id="rId4" imgW="329914" imgH="177646" progId="Equation.3">
              <p:embed/>
            </p:oleObj>
          </a:graphicData>
        </a:graphic>
      </p:graphicFrame>
      <p:sp>
        <p:nvSpPr>
          <p:cNvPr id="5131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92825"/>
            <a:ext cx="827087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32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900113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418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33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autoRev="1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autoRev="1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autoRev="1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0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autoRev="1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autoRev="1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autoRev="1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Line 4"/>
          <p:cNvSpPr>
            <a:spLocks noChangeShapeType="1"/>
          </p:cNvSpPr>
          <p:nvPr/>
        </p:nvSpPr>
        <p:spPr bwMode="auto">
          <a:xfrm flipV="1">
            <a:off x="3635375" y="188913"/>
            <a:ext cx="1296988" cy="2016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3851275" y="981075"/>
          <a:ext cx="309563" cy="433388"/>
        </p:xfrm>
        <a:graphic>
          <a:graphicData uri="http://schemas.openxmlformats.org/presentationml/2006/ole">
            <p:oleObj spid="_x0000_s3074" name="Формула" r:id="rId3" imgW="126725" imgH="177415" progId="Equation.3">
              <p:embed/>
            </p:oleObj>
          </a:graphicData>
        </a:graphic>
      </p:graphicFrame>
      <p:sp>
        <p:nvSpPr>
          <p:cNvPr id="6150" name="Line 6"/>
          <p:cNvSpPr>
            <a:spLocks noChangeShapeType="1"/>
          </p:cNvSpPr>
          <p:nvPr/>
        </p:nvSpPr>
        <p:spPr bwMode="auto">
          <a:xfrm flipV="1">
            <a:off x="1258888" y="2133600"/>
            <a:ext cx="649287" cy="10795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51" name="Object 7"/>
          <p:cNvGraphicFramePr>
            <a:graphicFrameLocks noChangeAspect="1"/>
          </p:cNvGraphicFramePr>
          <p:nvPr/>
        </p:nvGraphicFramePr>
        <p:xfrm>
          <a:off x="900113" y="1989138"/>
          <a:ext cx="760412" cy="812800"/>
        </p:xfrm>
        <a:graphic>
          <a:graphicData uri="http://schemas.openxmlformats.org/presentationml/2006/ole">
            <p:oleObj spid="_x0000_s3075" name="Формула" r:id="rId4" imgW="368140" imgH="393529" progId="Equation.3">
              <p:embed/>
            </p:oleObj>
          </a:graphicData>
        </a:graphic>
      </p:graphicFrame>
      <p:sp>
        <p:nvSpPr>
          <p:cNvPr id="6152" name="Line 8"/>
          <p:cNvSpPr>
            <a:spLocks noChangeShapeType="1"/>
          </p:cNvSpPr>
          <p:nvPr/>
        </p:nvSpPr>
        <p:spPr bwMode="auto">
          <a:xfrm flipV="1">
            <a:off x="7092950" y="2205038"/>
            <a:ext cx="1296988" cy="2016125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V="1">
            <a:off x="5795963" y="4221163"/>
            <a:ext cx="1296987" cy="2016125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54" name="Object 10"/>
          <p:cNvGraphicFramePr>
            <a:graphicFrameLocks noChangeAspect="1"/>
          </p:cNvGraphicFramePr>
          <p:nvPr/>
        </p:nvGraphicFramePr>
        <p:xfrm>
          <a:off x="7092950" y="4365625"/>
          <a:ext cx="525463" cy="433388"/>
        </p:xfrm>
        <a:graphic>
          <a:graphicData uri="http://schemas.openxmlformats.org/presentationml/2006/ole">
            <p:oleObj spid="_x0000_s3076" name="Формула" r:id="rId5" imgW="215619" imgH="177569" progId="Equation.3">
              <p:embed/>
            </p:oleObj>
          </a:graphicData>
        </a:graphic>
      </p:graphicFrame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6372225" y="1052513"/>
            <a:ext cx="1296988" cy="2016125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6448425" y="1628775"/>
          <a:ext cx="588963" cy="433388"/>
        </p:xfrm>
        <a:graphic>
          <a:graphicData uri="http://schemas.openxmlformats.org/presentationml/2006/ole">
            <p:oleObj spid="_x0000_s3077" name="Формула" r:id="rId6" imgW="241091" imgH="177646" progId="Equation.3">
              <p:embed/>
            </p:oleObj>
          </a:graphicData>
        </a:graphic>
      </p:graphicFrame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57158" y="3857628"/>
            <a:ext cx="597693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Для любого числа </a:t>
            </a:r>
            <a:r>
              <a:rPr lang="en-US" dirty="0"/>
              <a:t>k</a:t>
            </a:r>
            <a:r>
              <a:rPr lang="ru-RU" dirty="0"/>
              <a:t> и любого</a:t>
            </a:r>
          </a:p>
          <a:p>
            <a:pPr>
              <a:spcBef>
                <a:spcPct val="50000"/>
              </a:spcBef>
            </a:pPr>
            <a:r>
              <a:rPr lang="ru-RU" dirty="0"/>
              <a:t> вектора       векторы</a:t>
            </a:r>
          </a:p>
          <a:p>
            <a:pPr>
              <a:spcBef>
                <a:spcPct val="50000"/>
              </a:spcBef>
            </a:pPr>
            <a:r>
              <a:rPr lang="ru-RU" dirty="0"/>
              <a:t>      и </a:t>
            </a:r>
            <a:r>
              <a:rPr lang="en-US" dirty="0"/>
              <a:t>k</a:t>
            </a:r>
            <a:r>
              <a:rPr lang="ru-RU" dirty="0"/>
              <a:t>     </a:t>
            </a:r>
            <a:r>
              <a:rPr lang="ru-RU" dirty="0" err="1"/>
              <a:t>коллинеарны</a:t>
            </a:r>
            <a:endParaRPr lang="ru-RU" dirty="0"/>
          </a:p>
        </p:txBody>
      </p:sp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1571604" y="4143380"/>
          <a:ext cx="309562" cy="433388"/>
        </p:xfrm>
        <a:graphic>
          <a:graphicData uri="http://schemas.openxmlformats.org/presentationml/2006/ole">
            <p:oleObj spid="_x0000_s3078" name="Формула" r:id="rId7" imgW="126725" imgH="177415" progId="Equation.3">
              <p:embed/>
            </p:oleObj>
          </a:graphicData>
        </a:graphic>
      </p:graphicFrame>
      <p:graphicFrame>
        <p:nvGraphicFramePr>
          <p:cNvPr id="6159" name="Object 15"/>
          <p:cNvGraphicFramePr>
            <a:graphicFrameLocks noChangeAspect="1"/>
          </p:cNvGraphicFramePr>
          <p:nvPr/>
        </p:nvGraphicFramePr>
        <p:xfrm>
          <a:off x="539750" y="4652963"/>
          <a:ext cx="309563" cy="433387"/>
        </p:xfrm>
        <a:graphic>
          <a:graphicData uri="http://schemas.openxmlformats.org/presentationml/2006/ole">
            <p:oleObj spid="_x0000_s3079" name="Формула" r:id="rId8" imgW="126725" imgH="177415" progId="Equation.3">
              <p:embed/>
            </p:oleObj>
          </a:graphicData>
        </a:graphic>
      </p:graphicFrame>
      <p:graphicFrame>
        <p:nvGraphicFramePr>
          <p:cNvPr id="6160" name="Object 16"/>
          <p:cNvGraphicFramePr>
            <a:graphicFrameLocks noChangeAspect="1"/>
          </p:cNvGraphicFramePr>
          <p:nvPr/>
        </p:nvGraphicFramePr>
        <p:xfrm>
          <a:off x="1403350" y="4652963"/>
          <a:ext cx="309563" cy="433387"/>
        </p:xfrm>
        <a:graphic>
          <a:graphicData uri="http://schemas.openxmlformats.org/presentationml/2006/ole">
            <p:oleObj spid="_x0000_s3080" name="Формула" r:id="rId9" imgW="126725" imgH="177415" progId="Equation.3">
              <p:embed/>
            </p:oleObj>
          </a:graphicData>
        </a:graphic>
      </p:graphicFrame>
      <p:sp>
        <p:nvSpPr>
          <p:cNvPr id="6161" name="AutoShape 1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827087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62" name="AutoShape 1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165850"/>
            <a:ext cx="755650" cy="6921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363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2"/>
          <p:cNvSpPr>
            <a:spLocks/>
          </p:cNvSpPr>
          <p:nvPr/>
        </p:nvSpPr>
        <p:spPr bwMode="auto">
          <a:xfrm>
            <a:off x="3705225" y="1905000"/>
            <a:ext cx="1793875" cy="1482725"/>
          </a:xfrm>
          <a:custGeom>
            <a:avLst/>
            <a:gdLst>
              <a:gd name="T0" fmla="*/ 2147483647 w 1130"/>
              <a:gd name="T1" fmla="*/ 0 h 934"/>
              <a:gd name="T2" fmla="*/ 0 w 1130"/>
              <a:gd name="T3" fmla="*/ 2147483647 h 934"/>
              <a:gd name="T4" fmla="*/ 0 60000 65536"/>
              <a:gd name="T5" fmla="*/ 0 60000 65536"/>
              <a:gd name="T6" fmla="*/ 0 w 1130"/>
              <a:gd name="T7" fmla="*/ 0 h 934"/>
              <a:gd name="T8" fmla="*/ 1130 w 1130"/>
              <a:gd name="T9" fmla="*/ 934 h 9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0" h="934">
                <a:moveTo>
                  <a:pt x="1130" y="0"/>
                </a:moveTo>
                <a:lnTo>
                  <a:pt x="0" y="934"/>
                </a:lnTo>
              </a:path>
            </a:pathLst>
          </a:custGeom>
          <a:noFill/>
          <a:ln w="38100">
            <a:solidFill>
              <a:srgbClr val="0066FF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79" name="Freeform 3"/>
          <p:cNvSpPr>
            <a:spLocks/>
          </p:cNvSpPr>
          <p:nvPr/>
        </p:nvSpPr>
        <p:spPr bwMode="auto">
          <a:xfrm>
            <a:off x="5486400" y="381000"/>
            <a:ext cx="1803400" cy="1524000"/>
          </a:xfrm>
          <a:custGeom>
            <a:avLst/>
            <a:gdLst>
              <a:gd name="T0" fmla="*/ 2147483647 w 1136"/>
              <a:gd name="T1" fmla="*/ 0 h 960"/>
              <a:gd name="T2" fmla="*/ 0 w 1136"/>
              <a:gd name="T3" fmla="*/ 2147483647 h 960"/>
              <a:gd name="T4" fmla="*/ 0 60000 65536"/>
              <a:gd name="T5" fmla="*/ 0 60000 65536"/>
              <a:gd name="T6" fmla="*/ 0 w 1136"/>
              <a:gd name="T7" fmla="*/ 0 h 960"/>
              <a:gd name="T8" fmla="*/ 1136 w 1136"/>
              <a:gd name="T9" fmla="*/ 960 h 9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6" h="960">
                <a:moveTo>
                  <a:pt x="1136" y="0"/>
                </a:moveTo>
                <a:lnTo>
                  <a:pt x="0" y="960"/>
                </a:lnTo>
              </a:path>
            </a:pathLst>
          </a:custGeom>
          <a:noFill/>
          <a:ln w="38100">
            <a:solidFill>
              <a:srgbClr val="0066FF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0" name="Freeform 4"/>
          <p:cNvSpPr>
            <a:spLocks/>
          </p:cNvSpPr>
          <p:nvPr/>
        </p:nvSpPr>
        <p:spPr bwMode="auto">
          <a:xfrm>
            <a:off x="3708400" y="393700"/>
            <a:ext cx="3568700" cy="2994025"/>
          </a:xfrm>
          <a:custGeom>
            <a:avLst/>
            <a:gdLst>
              <a:gd name="T0" fmla="*/ 2147483647 w 2248"/>
              <a:gd name="T1" fmla="*/ 0 h 1886"/>
              <a:gd name="T2" fmla="*/ 0 w 2248"/>
              <a:gd name="T3" fmla="*/ 2147483647 h 1886"/>
              <a:gd name="T4" fmla="*/ 0 60000 65536"/>
              <a:gd name="T5" fmla="*/ 0 60000 65536"/>
              <a:gd name="T6" fmla="*/ 0 w 2248"/>
              <a:gd name="T7" fmla="*/ 0 h 1886"/>
              <a:gd name="T8" fmla="*/ 2248 w 2248"/>
              <a:gd name="T9" fmla="*/ 1886 h 18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48" h="1886">
                <a:moveTo>
                  <a:pt x="2248" y="0"/>
                </a:moveTo>
                <a:lnTo>
                  <a:pt x="0" y="1886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85800" y="228600"/>
            <a:ext cx="807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Умножение вектора на число.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38200" y="3048000"/>
            <a:ext cx="609600" cy="2768600"/>
            <a:chOff x="528" y="1920"/>
            <a:chExt cx="384" cy="1744"/>
          </a:xfrm>
        </p:grpSpPr>
        <p:sp>
          <p:nvSpPr>
            <p:cNvPr id="23644" name="Freeform 7"/>
            <p:cNvSpPr>
              <a:spLocks/>
            </p:cNvSpPr>
            <p:nvPr/>
          </p:nvSpPr>
          <p:spPr bwMode="auto">
            <a:xfrm flipV="1">
              <a:off x="528" y="1920"/>
              <a:ext cx="16" cy="1744"/>
            </a:xfrm>
            <a:custGeom>
              <a:avLst/>
              <a:gdLst>
                <a:gd name="T0" fmla="*/ 16 w 16"/>
                <a:gd name="T1" fmla="*/ 1744 h 1744"/>
                <a:gd name="T2" fmla="*/ 0 w 16"/>
                <a:gd name="T3" fmla="*/ 0 h 1744"/>
                <a:gd name="T4" fmla="*/ 0 60000 65536"/>
                <a:gd name="T5" fmla="*/ 0 60000 65536"/>
                <a:gd name="T6" fmla="*/ 0 w 16"/>
                <a:gd name="T7" fmla="*/ 0 h 1744"/>
                <a:gd name="T8" fmla="*/ 16 w 16"/>
                <a:gd name="T9" fmla="*/ 1744 h 17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6600CC"/>
              </a:solidFill>
              <a:round/>
              <a:headEnd type="oval" w="sm" len="sm"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528" y="2352"/>
              <a:ext cx="384" cy="442"/>
              <a:chOff x="2832" y="1776"/>
              <a:chExt cx="384" cy="442"/>
            </a:xfrm>
          </p:grpSpPr>
          <p:sp>
            <p:nvSpPr>
              <p:cNvPr id="24585" name="Text Box 9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47" name="Line 10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143000" y="1295400"/>
            <a:ext cx="609600" cy="701675"/>
            <a:chOff x="624" y="1296"/>
            <a:chExt cx="384" cy="442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624" y="129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43" name="Line 13"/>
            <p:cNvSpPr>
              <a:spLocks noChangeShapeType="1"/>
            </p:cNvSpPr>
            <p:nvPr/>
          </p:nvSpPr>
          <p:spPr bwMode="auto">
            <a:xfrm>
              <a:off x="720" y="1376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560" name="Freeform 14"/>
          <p:cNvSpPr>
            <a:spLocks/>
          </p:cNvSpPr>
          <p:nvPr/>
        </p:nvSpPr>
        <p:spPr bwMode="auto">
          <a:xfrm>
            <a:off x="838200" y="1066800"/>
            <a:ext cx="1793875" cy="1501775"/>
          </a:xfrm>
          <a:custGeom>
            <a:avLst/>
            <a:gdLst>
              <a:gd name="T0" fmla="*/ 2147483647 w 1130"/>
              <a:gd name="T1" fmla="*/ 0 h 946"/>
              <a:gd name="T2" fmla="*/ 0 w 1130"/>
              <a:gd name="T3" fmla="*/ 2147483647 h 946"/>
              <a:gd name="T4" fmla="*/ 0 60000 65536"/>
              <a:gd name="T5" fmla="*/ 0 60000 65536"/>
              <a:gd name="T6" fmla="*/ 0 w 1130"/>
              <a:gd name="T7" fmla="*/ 0 h 946"/>
              <a:gd name="T8" fmla="*/ 1130 w 1130"/>
              <a:gd name="T9" fmla="*/ 946 h 94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0" h="946">
                <a:moveTo>
                  <a:pt x="1130" y="0"/>
                </a:moveTo>
                <a:lnTo>
                  <a:pt x="0" y="946"/>
                </a:lnTo>
              </a:path>
            </a:pathLst>
          </a:custGeom>
          <a:noFill/>
          <a:ln w="38100">
            <a:solidFill>
              <a:srgbClr val="0066FF"/>
            </a:solidFill>
            <a:round/>
            <a:headEnd type="triangle" w="med" len="lg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91" name="Oval 15"/>
          <p:cNvSpPr>
            <a:spLocks noChangeArrowheads="1"/>
          </p:cNvSpPr>
          <p:nvPr/>
        </p:nvSpPr>
        <p:spPr bwMode="auto">
          <a:xfrm>
            <a:off x="3670300" y="3352800"/>
            <a:ext cx="76200" cy="762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08500" y="1295400"/>
            <a:ext cx="990600" cy="701675"/>
            <a:chOff x="4464" y="1392"/>
            <a:chExt cx="624" cy="442"/>
          </a:xfrm>
        </p:grpSpPr>
        <p:sp>
          <p:nvSpPr>
            <p:cNvPr id="24593" name="Text Box 17"/>
            <p:cNvSpPr txBox="1">
              <a:spLocks noChangeArrowheads="1"/>
            </p:cNvSpPr>
            <p:nvPr/>
          </p:nvSpPr>
          <p:spPr bwMode="auto">
            <a:xfrm>
              <a:off x="4464" y="1392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41" name="Line 18"/>
            <p:cNvSpPr>
              <a:spLocks noChangeShapeType="1"/>
            </p:cNvSpPr>
            <p:nvPr/>
          </p:nvSpPr>
          <p:spPr bwMode="auto">
            <a:xfrm>
              <a:off x="4752" y="1472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6858000" y="1692275"/>
            <a:ext cx="1676400" cy="701675"/>
            <a:chOff x="3696" y="2112"/>
            <a:chExt cx="1056" cy="442"/>
          </a:xfrm>
        </p:grpSpPr>
        <p:sp>
          <p:nvSpPr>
            <p:cNvPr id="24596" name="Text Box 20"/>
            <p:cNvSpPr txBox="1">
              <a:spLocks noChangeArrowheads="1"/>
            </p:cNvSpPr>
            <p:nvPr/>
          </p:nvSpPr>
          <p:spPr bwMode="auto">
            <a:xfrm>
              <a:off x="3696" y="2112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34" name="Line 21"/>
            <p:cNvSpPr>
              <a:spLocks noChangeShapeType="1"/>
            </p:cNvSpPr>
            <p:nvPr/>
          </p:nvSpPr>
          <p:spPr bwMode="auto">
            <a:xfrm>
              <a:off x="3984" y="2192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4271" y="2112"/>
              <a:ext cx="481" cy="442"/>
              <a:chOff x="4895" y="1324"/>
              <a:chExt cx="481" cy="442"/>
            </a:xfrm>
          </p:grpSpPr>
          <p:sp>
            <p:nvSpPr>
              <p:cNvPr id="23636" name="Line 23"/>
              <p:cNvSpPr>
                <a:spLocks noChangeShapeType="1"/>
              </p:cNvSpPr>
              <p:nvPr/>
            </p:nvSpPr>
            <p:spPr bwMode="auto">
              <a:xfrm rot="16200000" flipV="1">
                <a:off x="4776" y="1549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37" name="Line 24"/>
              <p:cNvSpPr>
                <a:spLocks noChangeShapeType="1"/>
              </p:cNvSpPr>
              <p:nvPr/>
            </p:nvSpPr>
            <p:spPr bwMode="auto">
              <a:xfrm rot="16200000" flipV="1">
                <a:off x="4872" y="1549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1" name="Text Box 25"/>
              <p:cNvSpPr txBox="1">
                <a:spLocks noChangeArrowheads="1"/>
              </p:cNvSpPr>
              <p:nvPr/>
            </p:nvSpPr>
            <p:spPr bwMode="auto">
              <a:xfrm>
                <a:off x="4992" y="132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39" name="Line 26"/>
              <p:cNvSpPr>
                <a:spLocks noChangeShapeType="1"/>
              </p:cNvSpPr>
              <p:nvPr/>
            </p:nvSpPr>
            <p:spPr bwMode="auto">
              <a:xfrm>
                <a:off x="5088" y="13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6019800" y="2438400"/>
            <a:ext cx="2667000" cy="717550"/>
            <a:chOff x="3840" y="1958"/>
            <a:chExt cx="1680" cy="452"/>
          </a:xfrm>
        </p:grpSpPr>
        <p:sp>
          <p:nvSpPr>
            <p:cNvPr id="24604" name="Text Box 28"/>
            <p:cNvSpPr txBox="1">
              <a:spLocks noChangeArrowheads="1"/>
            </p:cNvSpPr>
            <p:nvPr/>
          </p:nvSpPr>
          <p:spPr bwMode="auto">
            <a:xfrm>
              <a:off x="5136" y="1968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17" name="Line 29"/>
            <p:cNvSpPr>
              <a:spLocks noChangeShapeType="1"/>
            </p:cNvSpPr>
            <p:nvPr/>
          </p:nvSpPr>
          <p:spPr bwMode="auto">
            <a:xfrm>
              <a:off x="5232" y="2016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30"/>
            <p:cNvGrpSpPr>
              <a:grpSpLocks/>
            </p:cNvGrpSpPr>
            <p:nvPr/>
          </p:nvGrpSpPr>
          <p:grpSpPr bwMode="auto">
            <a:xfrm>
              <a:off x="3840" y="1968"/>
              <a:ext cx="624" cy="442"/>
              <a:chOff x="4368" y="1968"/>
              <a:chExt cx="624" cy="442"/>
            </a:xfrm>
          </p:grpSpPr>
          <p:sp>
            <p:nvSpPr>
              <p:cNvPr id="24607" name="Text Box 31"/>
              <p:cNvSpPr txBox="1">
                <a:spLocks noChangeArrowheads="1"/>
              </p:cNvSpPr>
              <p:nvPr/>
            </p:nvSpPr>
            <p:spPr bwMode="auto">
              <a:xfrm>
                <a:off x="4368" y="1968"/>
                <a:ext cx="62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30" name="Line 32"/>
              <p:cNvSpPr>
                <a:spLocks noChangeShapeType="1"/>
              </p:cNvSpPr>
              <p:nvPr/>
            </p:nvSpPr>
            <p:spPr bwMode="auto">
              <a:xfrm>
                <a:off x="4656" y="204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31" name="Freeform 33"/>
              <p:cNvSpPr>
                <a:spLocks/>
              </p:cNvSpPr>
              <p:nvPr/>
            </p:nvSpPr>
            <p:spPr bwMode="auto">
              <a:xfrm>
                <a:off x="4888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32" name="Freeform 34"/>
              <p:cNvSpPr>
                <a:spLocks/>
              </p:cNvSpPr>
              <p:nvPr/>
            </p:nvSpPr>
            <p:spPr bwMode="auto">
              <a:xfrm>
                <a:off x="4455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35"/>
            <p:cNvGrpSpPr>
              <a:grpSpLocks/>
            </p:cNvGrpSpPr>
            <p:nvPr/>
          </p:nvGrpSpPr>
          <p:grpSpPr bwMode="auto">
            <a:xfrm>
              <a:off x="5184" y="2064"/>
              <a:ext cx="297" cy="288"/>
              <a:chOff x="5184" y="2064"/>
              <a:chExt cx="297" cy="288"/>
            </a:xfrm>
          </p:grpSpPr>
          <p:sp>
            <p:nvSpPr>
              <p:cNvPr id="23627" name="Freeform 36"/>
              <p:cNvSpPr>
                <a:spLocks/>
              </p:cNvSpPr>
              <p:nvPr/>
            </p:nvSpPr>
            <p:spPr bwMode="auto">
              <a:xfrm>
                <a:off x="5472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28" name="Freeform 37"/>
              <p:cNvSpPr>
                <a:spLocks/>
              </p:cNvSpPr>
              <p:nvPr/>
            </p:nvSpPr>
            <p:spPr bwMode="auto">
              <a:xfrm>
                <a:off x="5184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620" name="Oval 38"/>
            <p:cNvSpPr>
              <a:spLocks noChangeArrowheads="1"/>
            </p:cNvSpPr>
            <p:nvPr/>
          </p:nvSpPr>
          <p:spPr bwMode="auto">
            <a:xfrm>
              <a:off x="5088" y="2160"/>
              <a:ext cx="48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" name="Group 39"/>
            <p:cNvGrpSpPr>
              <a:grpSpLocks/>
            </p:cNvGrpSpPr>
            <p:nvPr/>
          </p:nvGrpSpPr>
          <p:grpSpPr bwMode="auto">
            <a:xfrm>
              <a:off x="4704" y="1958"/>
              <a:ext cx="384" cy="442"/>
              <a:chOff x="4752" y="2544"/>
              <a:chExt cx="384" cy="442"/>
            </a:xfrm>
          </p:grpSpPr>
          <p:sp>
            <p:nvSpPr>
              <p:cNvPr id="24616" name="Text Box 40"/>
              <p:cNvSpPr txBox="1">
                <a:spLocks noChangeArrowheads="1"/>
              </p:cNvSpPr>
              <p:nvPr/>
            </p:nvSpPr>
            <p:spPr bwMode="auto">
              <a:xfrm>
                <a:off x="4752" y="254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2" name="Group 41"/>
              <p:cNvGrpSpPr>
                <a:grpSpLocks/>
              </p:cNvGrpSpPr>
              <p:nvPr/>
            </p:nvGrpSpPr>
            <p:grpSpPr bwMode="auto">
              <a:xfrm>
                <a:off x="4791" y="2640"/>
                <a:ext cx="297" cy="288"/>
                <a:chOff x="5184" y="2064"/>
                <a:chExt cx="297" cy="288"/>
              </a:xfrm>
            </p:grpSpPr>
            <p:sp>
              <p:nvSpPr>
                <p:cNvPr id="23625" name="Freeform 42"/>
                <p:cNvSpPr>
                  <a:spLocks/>
                </p:cNvSpPr>
                <p:nvPr/>
              </p:nvSpPr>
              <p:spPr bwMode="auto">
                <a:xfrm>
                  <a:off x="5472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none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3626" name="Freeform 43"/>
                <p:cNvSpPr>
                  <a:spLocks/>
                </p:cNvSpPr>
                <p:nvPr/>
              </p:nvSpPr>
              <p:spPr bwMode="auto">
                <a:xfrm>
                  <a:off x="5184" y="2064"/>
                  <a:ext cx="9" cy="288"/>
                </a:xfrm>
                <a:custGeom>
                  <a:avLst/>
                  <a:gdLst>
                    <a:gd name="T0" fmla="*/ 0 w 9"/>
                    <a:gd name="T1" fmla="*/ 288 h 288"/>
                    <a:gd name="T2" fmla="*/ 9 w 9"/>
                    <a:gd name="T3" fmla="*/ 0 h 288"/>
                    <a:gd name="T4" fmla="*/ 0 60000 65536"/>
                    <a:gd name="T5" fmla="*/ 0 60000 65536"/>
                    <a:gd name="T6" fmla="*/ 0 w 9"/>
                    <a:gd name="T7" fmla="*/ 0 h 288"/>
                    <a:gd name="T8" fmla="*/ 9 w 9"/>
                    <a:gd name="T9" fmla="*/ 288 h 28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9" h="288">
                      <a:moveTo>
                        <a:pt x="0" y="288"/>
                      </a:moveTo>
                      <a:lnTo>
                        <a:pt x="9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none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4620" name="Text Box 44"/>
            <p:cNvSpPr txBox="1">
              <a:spLocks noChangeArrowheads="1"/>
            </p:cNvSpPr>
            <p:nvPr/>
          </p:nvSpPr>
          <p:spPr bwMode="auto">
            <a:xfrm>
              <a:off x="4224" y="1968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24621" name="Freeform 45"/>
          <p:cNvSpPr>
            <a:spLocks/>
          </p:cNvSpPr>
          <p:nvPr/>
        </p:nvSpPr>
        <p:spPr bwMode="auto">
          <a:xfrm>
            <a:off x="990600" y="4419600"/>
            <a:ext cx="12700" cy="1346200"/>
          </a:xfrm>
          <a:custGeom>
            <a:avLst/>
            <a:gdLst>
              <a:gd name="T0" fmla="*/ 2147483647 w 8"/>
              <a:gd name="T1" fmla="*/ 0 h 848"/>
              <a:gd name="T2" fmla="*/ 0 w 8"/>
              <a:gd name="T3" fmla="*/ 2147483647 h 848"/>
              <a:gd name="T4" fmla="*/ 0 60000 65536"/>
              <a:gd name="T5" fmla="*/ 0 60000 65536"/>
              <a:gd name="T6" fmla="*/ 0 w 8"/>
              <a:gd name="T7" fmla="*/ 0 h 848"/>
              <a:gd name="T8" fmla="*/ 8 w 8"/>
              <a:gd name="T9" fmla="*/ 848 h 8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848">
                <a:moveTo>
                  <a:pt x="8" y="0"/>
                </a:moveTo>
                <a:lnTo>
                  <a:pt x="0" y="848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2895600" y="4876800"/>
            <a:ext cx="1104900" cy="1006475"/>
            <a:chOff x="2520" y="3091"/>
            <a:chExt cx="696" cy="634"/>
          </a:xfrm>
        </p:grpSpPr>
        <p:sp>
          <p:nvSpPr>
            <p:cNvPr id="24623" name="Text Box 47"/>
            <p:cNvSpPr txBox="1">
              <a:spLocks noChangeArrowheads="1"/>
            </p:cNvSpPr>
            <p:nvPr/>
          </p:nvSpPr>
          <p:spPr bwMode="auto">
            <a:xfrm>
              <a:off x="2640" y="3360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endParaRPr lang="ru-RU" sz="32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4" name="Group 48"/>
            <p:cNvGrpSpPr>
              <a:grpSpLocks/>
            </p:cNvGrpSpPr>
            <p:nvPr/>
          </p:nvGrpSpPr>
          <p:grpSpPr bwMode="auto">
            <a:xfrm>
              <a:off x="2832" y="3168"/>
              <a:ext cx="384" cy="442"/>
              <a:chOff x="2832" y="1776"/>
              <a:chExt cx="384" cy="442"/>
            </a:xfrm>
          </p:grpSpPr>
          <p:sp>
            <p:nvSpPr>
              <p:cNvPr id="24625" name="Text Box 49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15" name="Line 50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627" name="Text Box 51"/>
            <p:cNvSpPr txBox="1">
              <a:spLocks noChangeArrowheads="1"/>
            </p:cNvSpPr>
            <p:nvPr/>
          </p:nvSpPr>
          <p:spPr bwMode="auto">
            <a:xfrm>
              <a:off x="2640" y="3091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endParaRPr lang="ru-RU" sz="32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612" name="Freeform 52"/>
            <p:cNvSpPr>
              <a:spLocks/>
            </p:cNvSpPr>
            <p:nvPr/>
          </p:nvSpPr>
          <p:spPr bwMode="auto">
            <a:xfrm>
              <a:off x="2728" y="3424"/>
              <a:ext cx="208" cy="1"/>
            </a:xfrm>
            <a:custGeom>
              <a:avLst/>
              <a:gdLst>
                <a:gd name="T0" fmla="*/ 0 w 208"/>
                <a:gd name="T1" fmla="*/ 0 h 1"/>
                <a:gd name="T2" fmla="*/ 208 w 208"/>
                <a:gd name="T3" fmla="*/ 0 h 1"/>
                <a:gd name="T4" fmla="*/ 0 60000 65536"/>
                <a:gd name="T5" fmla="*/ 0 60000 65536"/>
                <a:gd name="T6" fmla="*/ 0 w 208"/>
                <a:gd name="T7" fmla="*/ 0 h 1"/>
                <a:gd name="T8" fmla="*/ 208 w 20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8" h="1">
                  <a:moveTo>
                    <a:pt x="0" y="0"/>
                  </a:moveTo>
                  <a:lnTo>
                    <a:pt x="208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13" name="Freeform 53"/>
            <p:cNvSpPr>
              <a:spLocks/>
            </p:cNvSpPr>
            <p:nvPr/>
          </p:nvSpPr>
          <p:spPr bwMode="auto">
            <a:xfrm>
              <a:off x="2520" y="3424"/>
              <a:ext cx="144" cy="1"/>
            </a:xfrm>
            <a:custGeom>
              <a:avLst/>
              <a:gdLst>
                <a:gd name="T0" fmla="*/ 0 w 144"/>
                <a:gd name="T1" fmla="*/ 0 h 1"/>
                <a:gd name="T2" fmla="*/ 144 w 144"/>
                <a:gd name="T3" fmla="*/ 0 h 1"/>
                <a:gd name="T4" fmla="*/ 0 60000 65536"/>
                <a:gd name="T5" fmla="*/ 0 60000 65536"/>
                <a:gd name="T6" fmla="*/ 0 w 144"/>
                <a:gd name="T7" fmla="*/ 0 h 1"/>
                <a:gd name="T8" fmla="*/ 144 w 1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4" h="1">
                  <a:moveTo>
                    <a:pt x="0" y="0"/>
                  </a:moveTo>
                  <a:lnTo>
                    <a:pt x="144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" name="Group 54"/>
          <p:cNvGrpSpPr>
            <a:grpSpLocks/>
          </p:cNvGrpSpPr>
          <p:nvPr/>
        </p:nvGrpSpPr>
        <p:grpSpPr bwMode="auto">
          <a:xfrm>
            <a:off x="5105400" y="3962400"/>
            <a:ext cx="2057400" cy="1006475"/>
            <a:chOff x="3648" y="2832"/>
            <a:chExt cx="1296" cy="634"/>
          </a:xfrm>
        </p:grpSpPr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3648" y="2832"/>
              <a:ext cx="696" cy="634"/>
              <a:chOff x="2520" y="3091"/>
              <a:chExt cx="696" cy="634"/>
            </a:xfrm>
          </p:grpSpPr>
          <p:sp>
            <p:nvSpPr>
              <p:cNvPr id="24632" name="Text Box 56"/>
              <p:cNvSpPr txBox="1">
                <a:spLocks noChangeArrowheads="1"/>
              </p:cNvSpPr>
              <p:nvPr/>
            </p:nvSpPr>
            <p:spPr bwMode="auto">
              <a:xfrm>
                <a:off x="2640" y="3360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7" name="Group 57"/>
              <p:cNvGrpSpPr>
                <a:grpSpLocks/>
              </p:cNvGrpSpPr>
              <p:nvPr/>
            </p:nvGrpSpPr>
            <p:grpSpPr bwMode="auto">
              <a:xfrm>
                <a:off x="2832" y="3168"/>
                <a:ext cx="384" cy="442"/>
                <a:chOff x="2832" y="1776"/>
                <a:chExt cx="384" cy="442"/>
              </a:xfrm>
            </p:grpSpPr>
            <p:sp>
              <p:nvSpPr>
                <p:cNvPr id="24634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2832" y="177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608" name="Line 59"/>
                <p:cNvSpPr>
                  <a:spLocks noChangeShapeType="1"/>
                </p:cNvSpPr>
                <p:nvPr/>
              </p:nvSpPr>
              <p:spPr bwMode="auto">
                <a:xfrm>
                  <a:off x="2928" y="19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36" name="Text Box 60"/>
              <p:cNvSpPr txBox="1">
                <a:spLocks noChangeArrowheads="1"/>
              </p:cNvSpPr>
              <p:nvPr/>
            </p:nvSpPr>
            <p:spPr bwMode="auto">
              <a:xfrm>
                <a:off x="2640" y="3091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05" name="Freeform 61"/>
              <p:cNvSpPr>
                <a:spLocks/>
              </p:cNvSpPr>
              <p:nvPr/>
            </p:nvSpPr>
            <p:spPr bwMode="auto">
              <a:xfrm>
                <a:off x="2728" y="3424"/>
                <a:ext cx="208" cy="1"/>
              </a:xfrm>
              <a:custGeom>
                <a:avLst/>
                <a:gdLst>
                  <a:gd name="T0" fmla="*/ 0 w 208"/>
                  <a:gd name="T1" fmla="*/ 0 h 1"/>
                  <a:gd name="T2" fmla="*/ 208 w 208"/>
                  <a:gd name="T3" fmla="*/ 0 h 1"/>
                  <a:gd name="T4" fmla="*/ 0 60000 65536"/>
                  <a:gd name="T5" fmla="*/ 0 60000 65536"/>
                  <a:gd name="T6" fmla="*/ 0 w 208"/>
                  <a:gd name="T7" fmla="*/ 0 h 1"/>
                  <a:gd name="T8" fmla="*/ 208 w 20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8" h="1">
                    <a:moveTo>
                      <a:pt x="0" y="0"/>
                    </a:moveTo>
                    <a:lnTo>
                      <a:pt x="208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06" name="Freeform 62"/>
              <p:cNvSpPr>
                <a:spLocks/>
              </p:cNvSpPr>
              <p:nvPr/>
            </p:nvSpPr>
            <p:spPr bwMode="auto">
              <a:xfrm>
                <a:off x="2520" y="3424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" name="Group 63"/>
            <p:cNvGrpSpPr>
              <a:grpSpLocks/>
            </p:cNvGrpSpPr>
            <p:nvPr/>
          </p:nvGrpSpPr>
          <p:grpSpPr bwMode="auto">
            <a:xfrm>
              <a:off x="4560" y="2918"/>
              <a:ext cx="384" cy="442"/>
              <a:chOff x="2832" y="1776"/>
              <a:chExt cx="384" cy="442"/>
            </a:xfrm>
          </p:grpSpPr>
          <p:sp>
            <p:nvSpPr>
              <p:cNvPr id="24640" name="Text Box 64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01" name="Line 65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9" name="Group 66"/>
            <p:cNvGrpSpPr>
              <a:grpSpLocks/>
            </p:cNvGrpSpPr>
            <p:nvPr/>
          </p:nvGrpSpPr>
          <p:grpSpPr bwMode="auto">
            <a:xfrm>
              <a:off x="4416" y="3024"/>
              <a:ext cx="97" cy="240"/>
              <a:chOff x="4416" y="3024"/>
              <a:chExt cx="97" cy="240"/>
            </a:xfrm>
          </p:grpSpPr>
          <p:sp>
            <p:nvSpPr>
              <p:cNvPr id="23598" name="Line 67"/>
              <p:cNvSpPr>
                <a:spLocks noChangeShapeType="1"/>
              </p:cNvSpPr>
              <p:nvPr/>
            </p:nvSpPr>
            <p:spPr bwMode="auto">
              <a:xfrm rot="16200000" flipV="1">
                <a:off x="4297" y="3143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99" name="Line 68"/>
              <p:cNvSpPr>
                <a:spLocks noChangeShapeType="1"/>
              </p:cNvSpPr>
              <p:nvPr/>
            </p:nvSpPr>
            <p:spPr bwMode="auto">
              <a:xfrm rot="5400000">
                <a:off x="4393" y="3143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0" name="Group 69"/>
          <p:cNvGrpSpPr>
            <a:grpSpLocks/>
          </p:cNvGrpSpPr>
          <p:nvPr/>
        </p:nvGrpSpPr>
        <p:grpSpPr bwMode="auto">
          <a:xfrm>
            <a:off x="4800600" y="5089525"/>
            <a:ext cx="3278188" cy="1006475"/>
            <a:chOff x="3503" y="3504"/>
            <a:chExt cx="2065" cy="634"/>
          </a:xfrm>
        </p:grpSpPr>
        <p:grpSp>
          <p:nvGrpSpPr>
            <p:cNvPr id="21" name="Group 70"/>
            <p:cNvGrpSpPr>
              <a:grpSpLocks/>
            </p:cNvGrpSpPr>
            <p:nvPr/>
          </p:nvGrpSpPr>
          <p:grpSpPr bwMode="auto">
            <a:xfrm>
              <a:off x="3552" y="3504"/>
              <a:ext cx="696" cy="634"/>
              <a:chOff x="2520" y="3091"/>
              <a:chExt cx="696" cy="634"/>
            </a:xfrm>
          </p:grpSpPr>
          <p:sp>
            <p:nvSpPr>
              <p:cNvPr id="24647" name="Text Box 71"/>
              <p:cNvSpPr txBox="1">
                <a:spLocks noChangeArrowheads="1"/>
              </p:cNvSpPr>
              <p:nvPr/>
            </p:nvSpPr>
            <p:spPr bwMode="auto">
              <a:xfrm>
                <a:off x="2640" y="3360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22" name="Group 72"/>
              <p:cNvGrpSpPr>
                <a:grpSpLocks/>
              </p:cNvGrpSpPr>
              <p:nvPr/>
            </p:nvGrpSpPr>
            <p:grpSpPr bwMode="auto">
              <a:xfrm>
                <a:off x="2832" y="3168"/>
                <a:ext cx="384" cy="442"/>
                <a:chOff x="2832" y="1776"/>
                <a:chExt cx="384" cy="442"/>
              </a:xfrm>
            </p:grpSpPr>
            <p:sp>
              <p:nvSpPr>
                <p:cNvPr id="24649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2832" y="177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594" name="Line 74"/>
                <p:cNvSpPr>
                  <a:spLocks noChangeShapeType="1"/>
                </p:cNvSpPr>
                <p:nvPr/>
              </p:nvSpPr>
              <p:spPr bwMode="auto">
                <a:xfrm>
                  <a:off x="2928" y="19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51" name="Text Box 75"/>
              <p:cNvSpPr txBox="1">
                <a:spLocks noChangeArrowheads="1"/>
              </p:cNvSpPr>
              <p:nvPr/>
            </p:nvSpPr>
            <p:spPr bwMode="auto">
              <a:xfrm>
                <a:off x="2640" y="3091"/>
                <a:ext cx="3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endParaRPr lang="ru-RU" sz="3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591" name="Freeform 76"/>
              <p:cNvSpPr>
                <a:spLocks/>
              </p:cNvSpPr>
              <p:nvPr/>
            </p:nvSpPr>
            <p:spPr bwMode="auto">
              <a:xfrm>
                <a:off x="2728" y="3424"/>
                <a:ext cx="208" cy="1"/>
              </a:xfrm>
              <a:custGeom>
                <a:avLst/>
                <a:gdLst>
                  <a:gd name="T0" fmla="*/ 0 w 208"/>
                  <a:gd name="T1" fmla="*/ 0 h 1"/>
                  <a:gd name="T2" fmla="*/ 208 w 208"/>
                  <a:gd name="T3" fmla="*/ 0 h 1"/>
                  <a:gd name="T4" fmla="*/ 0 60000 65536"/>
                  <a:gd name="T5" fmla="*/ 0 60000 65536"/>
                  <a:gd name="T6" fmla="*/ 0 w 208"/>
                  <a:gd name="T7" fmla="*/ 0 h 1"/>
                  <a:gd name="T8" fmla="*/ 208 w 20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8" h="1">
                    <a:moveTo>
                      <a:pt x="0" y="0"/>
                    </a:moveTo>
                    <a:lnTo>
                      <a:pt x="208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92" name="Freeform 77"/>
              <p:cNvSpPr>
                <a:spLocks/>
              </p:cNvSpPr>
              <p:nvPr/>
            </p:nvSpPr>
            <p:spPr bwMode="auto">
              <a:xfrm>
                <a:off x="2520" y="3424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570" name="Freeform 78"/>
            <p:cNvSpPr>
              <a:spLocks/>
            </p:cNvSpPr>
            <p:nvPr/>
          </p:nvSpPr>
          <p:spPr bwMode="auto">
            <a:xfrm>
              <a:off x="3503" y="3632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1" name="Freeform 79"/>
            <p:cNvSpPr>
              <a:spLocks/>
            </p:cNvSpPr>
            <p:nvPr/>
          </p:nvSpPr>
          <p:spPr bwMode="auto">
            <a:xfrm>
              <a:off x="4224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3" name="Group 80"/>
            <p:cNvGrpSpPr>
              <a:grpSpLocks/>
            </p:cNvGrpSpPr>
            <p:nvPr/>
          </p:nvGrpSpPr>
          <p:grpSpPr bwMode="auto">
            <a:xfrm>
              <a:off x="5184" y="3581"/>
              <a:ext cx="384" cy="442"/>
              <a:chOff x="2832" y="1776"/>
              <a:chExt cx="384" cy="442"/>
            </a:xfrm>
          </p:grpSpPr>
          <p:sp>
            <p:nvSpPr>
              <p:cNvPr id="24657" name="Text Box 81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587" name="Line 82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" name="Group 83"/>
            <p:cNvGrpSpPr>
              <a:grpSpLocks/>
            </p:cNvGrpSpPr>
            <p:nvPr/>
          </p:nvGrpSpPr>
          <p:grpSpPr bwMode="auto">
            <a:xfrm>
              <a:off x="4608" y="3504"/>
              <a:ext cx="480" cy="634"/>
              <a:chOff x="4560" y="3504"/>
              <a:chExt cx="480" cy="634"/>
            </a:xfrm>
          </p:grpSpPr>
          <p:grpSp>
            <p:nvGrpSpPr>
              <p:cNvPr id="25" name="Group 84"/>
              <p:cNvGrpSpPr>
                <a:grpSpLocks/>
              </p:cNvGrpSpPr>
              <p:nvPr/>
            </p:nvGrpSpPr>
            <p:grpSpPr bwMode="auto">
              <a:xfrm>
                <a:off x="4656" y="3504"/>
                <a:ext cx="384" cy="634"/>
                <a:chOff x="4680" y="3504"/>
                <a:chExt cx="384" cy="634"/>
              </a:xfrm>
            </p:grpSpPr>
            <p:sp>
              <p:nvSpPr>
                <p:cNvPr id="24661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4680" y="3773"/>
                  <a:ext cx="384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2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2</a:t>
                  </a:r>
                  <a:endParaRPr lang="ru-RU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62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4680" y="3504"/>
                  <a:ext cx="384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32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1</a:t>
                  </a:r>
                  <a:endParaRPr lang="ru-RU" sz="32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585" name="Freeform 87"/>
                <p:cNvSpPr>
                  <a:spLocks/>
                </p:cNvSpPr>
                <p:nvPr/>
              </p:nvSpPr>
              <p:spPr bwMode="auto">
                <a:xfrm>
                  <a:off x="4768" y="3837"/>
                  <a:ext cx="208" cy="1"/>
                </a:xfrm>
                <a:custGeom>
                  <a:avLst/>
                  <a:gdLst>
                    <a:gd name="T0" fmla="*/ 0 w 208"/>
                    <a:gd name="T1" fmla="*/ 0 h 1"/>
                    <a:gd name="T2" fmla="*/ 208 w 208"/>
                    <a:gd name="T3" fmla="*/ 0 h 1"/>
                    <a:gd name="T4" fmla="*/ 0 60000 65536"/>
                    <a:gd name="T5" fmla="*/ 0 60000 65536"/>
                    <a:gd name="T6" fmla="*/ 0 w 208"/>
                    <a:gd name="T7" fmla="*/ 0 h 1"/>
                    <a:gd name="T8" fmla="*/ 208 w 208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08" h="1">
                      <a:moveTo>
                        <a:pt x="0" y="0"/>
                      </a:moveTo>
                      <a:lnTo>
                        <a:pt x="208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 type="none" w="lg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582" name="Freeform 88"/>
              <p:cNvSpPr>
                <a:spLocks/>
              </p:cNvSpPr>
              <p:nvPr/>
            </p:nvSpPr>
            <p:spPr bwMode="auto">
              <a:xfrm>
                <a:off x="4560" y="3837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lnTo>
                      <a:pt x="144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6" name="Group 89"/>
            <p:cNvGrpSpPr>
              <a:grpSpLocks/>
            </p:cNvGrpSpPr>
            <p:nvPr/>
          </p:nvGrpSpPr>
          <p:grpSpPr bwMode="auto">
            <a:xfrm>
              <a:off x="5232" y="3696"/>
              <a:ext cx="297" cy="288"/>
              <a:chOff x="5184" y="2064"/>
              <a:chExt cx="297" cy="288"/>
            </a:xfrm>
          </p:grpSpPr>
          <p:sp>
            <p:nvSpPr>
              <p:cNvPr id="23579" name="Freeform 90"/>
              <p:cNvSpPr>
                <a:spLocks/>
              </p:cNvSpPr>
              <p:nvPr/>
            </p:nvSpPr>
            <p:spPr bwMode="auto">
              <a:xfrm>
                <a:off x="5472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80" name="Freeform 91"/>
              <p:cNvSpPr>
                <a:spLocks/>
              </p:cNvSpPr>
              <p:nvPr/>
            </p:nvSpPr>
            <p:spPr bwMode="auto">
              <a:xfrm>
                <a:off x="5184" y="2064"/>
                <a:ext cx="9" cy="288"/>
              </a:xfrm>
              <a:custGeom>
                <a:avLst/>
                <a:gdLst>
                  <a:gd name="T0" fmla="*/ 0 w 9"/>
                  <a:gd name="T1" fmla="*/ 288 h 288"/>
                  <a:gd name="T2" fmla="*/ 9 w 9"/>
                  <a:gd name="T3" fmla="*/ 0 h 288"/>
                  <a:gd name="T4" fmla="*/ 0 60000 65536"/>
                  <a:gd name="T5" fmla="*/ 0 60000 65536"/>
                  <a:gd name="T6" fmla="*/ 0 w 9"/>
                  <a:gd name="T7" fmla="*/ 0 h 288"/>
                  <a:gd name="T8" fmla="*/ 9 w 9"/>
                  <a:gd name="T9" fmla="*/ 288 h 28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88">
                    <a:moveTo>
                      <a:pt x="0" y="288"/>
                    </a:moveTo>
                    <a:lnTo>
                      <a:pt x="9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575" name="Oval 92"/>
            <p:cNvSpPr>
              <a:spLocks noChangeArrowheads="1"/>
            </p:cNvSpPr>
            <p:nvPr/>
          </p:nvSpPr>
          <p:spPr bwMode="auto">
            <a:xfrm>
              <a:off x="5088" y="3792"/>
              <a:ext cx="48" cy="4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69" name="Text Box 93"/>
            <p:cNvSpPr txBox="1">
              <a:spLocks noChangeArrowheads="1"/>
            </p:cNvSpPr>
            <p:nvPr/>
          </p:nvSpPr>
          <p:spPr bwMode="auto">
            <a:xfrm>
              <a:off x="4080" y="3600"/>
              <a:ext cx="62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577" name="Freeform 94"/>
            <p:cNvSpPr>
              <a:spLocks/>
            </p:cNvSpPr>
            <p:nvPr/>
          </p:nvSpPr>
          <p:spPr bwMode="auto">
            <a:xfrm>
              <a:off x="4559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8" name="Freeform 95"/>
            <p:cNvSpPr>
              <a:spLocks/>
            </p:cNvSpPr>
            <p:nvPr/>
          </p:nvSpPr>
          <p:spPr bwMode="auto">
            <a:xfrm>
              <a:off x="5040" y="3600"/>
              <a:ext cx="1" cy="400"/>
            </a:xfrm>
            <a:custGeom>
              <a:avLst/>
              <a:gdLst>
                <a:gd name="T0" fmla="*/ 0 w 1"/>
                <a:gd name="T1" fmla="*/ 0 h 400"/>
                <a:gd name="T2" fmla="*/ 0 w 1"/>
                <a:gd name="T3" fmla="*/ 400 h 400"/>
                <a:gd name="T4" fmla="*/ 0 60000 65536"/>
                <a:gd name="T5" fmla="*/ 0 60000 65536"/>
                <a:gd name="T6" fmla="*/ 0 w 1"/>
                <a:gd name="T7" fmla="*/ 0 h 400"/>
                <a:gd name="T8" fmla="*/ 1 w 1"/>
                <a:gd name="T9" fmla="*/ 400 h 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00">
                  <a:moveTo>
                    <a:pt x="0" y="0"/>
                  </a:moveTo>
                  <a:lnTo>
                    <a:pt x="0" y="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0.16597 0.0463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4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8" grpId="1" animBg="1"/>
      <p:bldP spid="24579" grpId="0" animBg="1"/>
      <p:bldP spid="24579" grpId="1" animBg="1"/>
      <p:bldP spid="24580" grpId="0" animBg="1"/>
      <p:bldP spid="24591" grpId="0" animBg="1"/>
      <p:bldP spid="24621" grpId="0" animBg="1"/>
      <p:bldP spid="2462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55638" y="14478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A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4104" name="Freeform 3"/>
          <p:cNvSpPr>
            <a:spLocks/>
          </p:cNvSpPr>
          <p:nvPr/>
        </p:nvSpPr>
        <p:spPr bwMode="auto">
          <a:xfrm>
            <a:off x="1092200" y="1549400"/>
            <a:ext cx="4787900" cy="25400"/>
          </a:xfrm>
          <a:custGeom>
            <a:avLst/>
            <a:gdLst>
              <a:gd name="T0" fmla="*/ 0 w 3016"/>
              <a:gd name="T1" fmla="*/ 2147483647 h 16"/>
              <a:gd name="T2" fmla="*/ 2147483647 w 3016"/>
              <a:gd name="T3" fmla="*/ 0 h 16"/>
              <a:gd name="T4" fmla="*/ 0 60000 65536"/>
              <a:gd name="T5" fmla="*/ 0 60000 65536"/>
              <a:gd name="T6" fmla="*/ 0 w 3016"/>
              <a:gd name="T7" fmla="*/ 0 h 16"/>
              <a:gd name="T8" fmla="*/ 3016 w 3016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16" h="16">
                <a:moveTo>
                  <a:pt x="0" y="16"/>
                </a:moveTo>
                <a:lnTo>
                  <a:pt x="3016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5" name="Freeform 4"/>
          <p:cNvSpPr>
            <a:spLocks/>
          </p:cNvSpPr>
          <p:nvPr/>
        </p:nvSpPr>
        <p:spPr bwMode="auto">
          <a:xfrm>
            <a:off x="1079500" y="2705100"/>
            <a:ext cx="4800600" cy="1588"/>
          </a:xfrm>
          <a:custGeom>
            <a:avLst/>
            <a:gdLst>
              <a:gd name="T0" fmla="*/ 0 w 3024"/>
              <a:gd name="T1" fmla="*/ 0 h 1"/>
              <a:gd name="T2" fmla="*/ 2147483647 w 3024"/>
              <a:gd name="T3" fmla="*/ 0 h 1"/>
              <a:gd name="T4" fmla="*/ 0 60000 65536"/>
              <a:gd name="T5" fmla="*/ 0 60000 65536"/>
              <a:gd name="T6" fmla="*/ 0 w 3024"/>
              <a:gd name="T7" fmla="*/ 0 h 1"/>
              <a:gd name="T8" fmla="*/ 3024 w 302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">
                <a:moveTo>
                  <a:pt x="0" y="0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6" name="Freeform 5"/>
          <p:cNvSpPr>
            <a:spLocks/>
          </p:cNvSpPr>
          <p:nvPr/>
        </p:nvSpPr>
        <p:spPr bwMode="auto">
          <a:xfrm>
            <a:off x="1092200" y="60452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7" name="Freeform 6"/>
          <p:cNvSpPr>
            <a:spLocks/>
          </p:cNvSpPr>
          <p:nvPr/>
        </p:nvSpPr>
        <p:spPr bwMode="auto">
          <a:xfrm>
            <a:off x="1077913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8" name="Freeform 7"/>
          <p:cNvSpPr>
            <a:spLocks/>
          </p:cNvSpPr>
          <p:nvPr/>
        </p:nvSpPr>
        <p:spPr bwMode="auto">
          <a:xfrm>
            <a:off x="2243138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09" name="Freeform 8"/>
          <p:cNvSpPr>
            <a:spLocks/>
          </p:cNvSpPr>
          <p:nvPr/>
        </p:nvSpPr>
        <p:spPr bwMode="auto">
          <a:xfrm>
            <a:off x="3454400" y="1562100"/>
            <a:ext cx="12700" cy="4495800"/>
          </a:xfrm>
          <a:custGeom>
            <a:avLst/>
            <a:gdLst>
              <a:gd name="T0" fmla="*/ 0 w 8"/>
              <a:gd name="T1" fmla="*/ 0 h 2832"/>
              <a:gd name="T2" fmla="*/ 2147483647 w 8"/>
              <a:gd name="T3" fmla="*/ 2147483647 h 2832"/>
              <a:gd name="T4" fmla="*/ 0 60000 65536"/>
              <a:gd name="T5" fmla="*/ 0 60000 65536"/>
              <a:gd name="T6" fmla="*/ 0 w 8"/>
              <a:gd name="T7" fmla="*/ 0 h 2832"/>
              <a:gd name="T8" fmla="*/ 8 w 8"/>
              <a:gd name="T9" fmla="*/ 2832 h 28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832">
                <a:moveTo>
                  <a:pt x="0" y="0"/>
                </a:moveTo>
                <a:lnTo>
                  <a:pt x="8" y="2832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10" name="Freeform 9"/>
          <p:cNvSpPr>
            <a:spLocks/>
          </p:cNvSpPr>
          <p:nvPr/>
        </p:nvSpPr>
        <p:spPr bwMode="auto">
          <a:xfrm>
            <a:off x="4673600" y="1574800"/>
            <a:ext cx="1588" cy="4470400"/>
          </a:xfrm>
          <a:custGeom>
            <a:avLst/>
            <a:gdLst>
              <a:gd name="T0" fmla="*/ 0 w 1"/>
              <a:gd name="T1" fmla="*/ 0 h 2816"/>
              <a:gd name="T2" fmla="*/ 0 w 1"/>
              <a:gd name="T3" fmla="*/ 2147483647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0"/>
                </a:moveTo>
                <a:lnTo>
                  <a:pt x="0" y="2816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11" name="Freeform 10"/>
          <p:cNvSpPr>
            <a:spLocks/>
          </p:cNvSpPr>
          <p:nvPr/>
        </p:nvSpPr>
        <p:spPr bwMode="auto">
          <a:xfrm>
            <a:off x="5886450" y="1585913"/>
            <a:ext cx="12700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1851025" y="153193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B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30353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244975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D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54864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N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09600" y="2620963"/>
            <a:ext cx="519113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M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1792288" y="262096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R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035300" y="2620963"/>
            <a:ext cx="41910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E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217988" y="262096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S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5486400" y="2620963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F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6762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H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860550" y="59578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J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31019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K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311650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L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5553075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Z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609600" y="362743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Q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1752600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V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2994025" y="37115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T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4176713" y="3711575"/>
            <a:ext cx="44291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Y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5445125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U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4131" name="Oval 30"/>
          <p:cNvSpPr>
            <a:spLocks noChangeArrowheads="1"/>
          </p:cNvSpPr>
          <p:nvPr/>
        </p:nvSpPr>
        <p:spPr bwMode="auto">
          <a:xfrm>
            <a:off x="1066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2" name="Oval 31"/>
          <p:cNvSpPr>
            <a:spLocks noChangeArrowheads="1"/>
          </p:cNvSpPr>
          <p:nvPr/>
        </p:nvSpPr>
        <p:spPr bwMode="auto">
          <a:xfrm>
            <a:off x="2209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3" name="Oval 32"/>
          <p:cNvSpPr>
            <a:spLocks noChangeArrowheads="1"/>
          </p:cNvSpPr>
          <p:nvPr/>
        </p:nvSpPr>
        <p:spPr bwMode="auto">
          <a:xfrm>
            <a:off x="34290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4" name="Oval 33"/>
          <p:cNvSpPr>
            <a:spLocks noChangeArrowheads="1"/>
          </p:cNvSpPr>
          <p:nvPr/>
        </p:nvSpPr>
        <p:spPr bwMode="auto">
          <a:xfrm>
            <a:off x="46482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5" name="Oval 34"/>
          <p:cNvSpPr>
            <a:spLocks noChangeArrowheads="1"/>
          </p:cNvSpPr>
          <p:nvPr/>
        </p:nvSpPr>
        <p:spPr bwMode="auto">
          <a:xfrm>
            <a:off x="58674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6" name="Oval 35"/>
          <p:cNvSpPr>
            <a:spLocks noChangeArrowheads="1"/>
          </p:cNvSpPr>
          <p:nvPr/>
        </p:nvSpPr>
        <p:spPr bwMode="auto">
          <a:xfrm>
            <a:off x="58674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7" name="Oval 36"/>
          <p:cNvSpPr>
            <a:spLocks noChangeArrowheads="1"/>
          </p:cNvSpPr>
          <p:nvPr/>
        </p:nvSpPr>
        <p:spPr bwMode="auto">
          <a:xfrm>
            <a:off x="58674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8" name="Oval 37"/>
          <p:cNvSpPr>
            <a:spLocks noChangeArrowheads="1"/>
          </p:cNvSpPr>
          <p:nvPr/>
        </p:nvSpPr>
        <p:spPr bwMode="auto">
          <a:xfrm>
            <a:off x="46482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39" name="Oval 38"/>
          <p:cNvSpPr>
            <a:spLocks noChangeArrowheads="1"/>
          </p:cNvSpPr>
          <p:nvPr/>
        </p:nvSpPr>
        <p:spPr bwMode="auto">
          <a:xfrm>
            <a:off x="46482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0" name="Oval 39"/>
          <p:cNvSpPr>
            <a:spLocks noChangeArrowheads="1"/>
          </p:cNvSpPr>
          <p:nvPr/>
        </p:nvSpPr>
        <p:spPr bwMode="auto">
          <a:xfrm>
            <a:off x="3429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1" name="Oval 40"/>
          <p:cNvSpPr>
            <a:spLocks noChangeArrowheads="1"/>
          </p:cNvSpPr>
          <p:nvPr/>
        </p:nvSpPr>
        <p:spPr bwMode="auto">
          <a:xfrm>
            <a:off x="34290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2" name="Oval 41"/>
          <p:cNvSpPr>
            <a:spLocks noChangeArrowheads="1"/>
          </p:cNvSpPr>
          <p:nvPr/>
        </p:nvSpPr>
        <p:spPr bwMode="auto">
          <a:xfrm>
            <a:off x="2209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3" name="Oval 42"/>
          <p:cNvSpPr>
            <a:spLocks noChangeArrowheads="1"/>
          </p:cNvSpPr>
          <p:nvPr/>
        </p:nvSpPr>
        <p:spPr bwMode="auto">
          <a:xfrm>
            <a:off x="2209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4" name="Oval 43"/>
          <p:cNvSpPr>
            <a:spLocks noChangeArrowheads="1"/>
          </p:cNvSpPr>
          <p:nvPr/>
        </p:nvSpPr>
        <p:spPr bwMode="auto">
          <a:xfrm>
            <a:off x="1066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5" name="Oval 44"/>
          <p:cNvSpPr>
            <a:spLocks noChangeArrowheads="1"/>
          </p:cNvSpPr>
          <p:nvPr/>
        </p:nvSpPr>
        <p:spPr bwMode="auto">
          <a:xfrm>
            <a:off x="1066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46" name="Text Box 45"/>
          <p:cNvSpPr txBox="1">
            <a:spLocks noChangeArrowheads="1"/>
          </p:cNvSpPr>
          <p:nvPr/>
        </p:nvSpPr>
        <p:spPr bwMode="auto">
          <a:xfrm>
            <a:off x="685800" y="304800"/>
            <a:ext cx="807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cs typeface="Arial" charset="0"/>
              </a:rPr>
              <a:t>Назовите вектор, который получится в результате умножения.</a:t>
            </a:r>
          </a:p>
        </p:txBody>
      </p:sp>
      <p:sp>
        <p:nvSpPr>
          <p:cNvPr id="30766" name="Freeform 46"/>
          <p:cNvSpPr>
            <a:spLocks/>
          </p:cNvSpPr>
          <p:nvPr/>
        </p:nvSpPr>
        <p:spPr bwMode="auto">
          <a:xfrm>
            <a:off x="2222500" y="4978400"/>
            <a:ext cx="12700" cy="1079500"/>
          </a:xfrm>
          <a:custGeom>
            <a:avLst/>
            <a:gdLst>
              <a:gd name="T0" fmla="*/ 2147483647 w 8"/>
              <a:gd name="T1" fmla="*/ 0 h 680"/>
              <a:gd name="T2" fmla="*/ 0 w 8"/>
              <a:gd name="T3" fmla="*/ 2147483647 h 680"/>
              <a:gd name="T4" fmla="*/ 0 60000 65536"/>
              <a:gd name="T5" fmla="*/ 0 60000 65536"/>
              <a:gd name="T6" fmla="*/ 0 w 8"/>
              <a:gd name="T7" fmla="*/ 0 h 680"/>
              <a:gd name="T8" fmla="*/ 8 w 8"/>
              <a:gd name="T9" fmla="*/ 680 h 6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680">
                <a:moveTo>
                  <a:pt x="8" y="0"/>
                </a:moveTo>
                <a:lnTo>
                  <a:pt x="0" y="68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0767" name="Freeform 47"/>
          <p:cNvSpPr>
            <a:spLocks/>
          </p:cNvSpPr>
          <p:nvPr/>
        </p:nvSpPr>
        <p:spPr bwMode="auto">
          <a:xfrm>
            <a:off x="3454400" y="2705100"/>
            <a:ext cx="1219200" cy="1041400"/>
          </a:xfrm>
          <a:custGeom>
            <a:avLst/>
            <a:gdLst>
              <a:gd name="T0" fmla="*/ 2147483647 w 768"/>
              <a:gd name="T1" fmla="*/ 2147483647 h 656"/>
              <a:gd name="T2" fmla="*/ 0 w 768"/>
              <a:gd name="T3" fmla="*/ 0 h 656"/>
              <a:gd name="T4" fmla="*/ 0 60000 65536"/>
              <a:gd name="T5" fmla="*/ 0 60000 65536"/>
              <a:gd name="T6" fmla="*/ 0 w 768"/>
              <a:gd name="T7" fmla="*/ 0 h 656"/>
              <a:gd name="T8" fmla="*/ 768 w 768"/>
              <a:gd name="T9" fmla="*/ 656 h 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8" h="656">
                <a:moveTo>
                  <a:pt x="768" y="656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0768" name="Freeform 48"/>
          <p:cNvSpPr>
            <a:spLocks/>
          </p:cNvSpPr>
          <p:nvPr/>
        </p:nvSpPr>
        <p:spPr bwMode="auto">
          <a:xfrm>
            <a:off x="1117600" y="2717800"/>
            <a:ext cx="3530600" cy="3314700"/>
          </a:xfrm>
          <a:custGeom>
            <a:avLst/>
            <a:gdLst>
              <a:gd name="T0" fmla="*/ 2147483647 w 2224"/>
              <a:gd name="T1" fmla="*/ 2147483647 h 2088"/>
              <a:gd name="T2" fmla="*/ 0 w 2224"/>
              <a:gd name="T3" fmla="*/ 0 h 2088"/>
              <a:gd name="T4" fmla="*/ 0 60000 65536"/>
              <a:gd name="T5" fmla="*/ 0 60000 65536"/>
              <a:gd name="T6" fmla="*/ 0 w 2224"/>
              <a:gd name="T7" fmla="*/ 0 h 2088"/>
              <a:gd name="T8" fmla="*/ 2224 w 2224"/>
              <a:gd name="T9" fmla="*/ 2088 h 20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24" h="2088">
                <a:moveTo>
                  <a:pt x="2224" y="2088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150" name="Freeform 49"/>
          <p:cNvSpPr>
            <a:spLocks/>
          </p:cNvSpPr>
          <p:nvPr/>
        </p:nvSpPr>
        <p:spPr bwMode="auto">
          <a:xfrm>
            <a:off x="1092200" y="49149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770" name="Text Box 50"/>
          <p:cNvSpPr txBox="1">
            <a:spLocks noChangeArrowheads="1"/>
          </p:cNvSpPr>
          <p:nvPr/>
        </p:nvSpPr>
        <p:spPr bwMode="auto">
          <a:xfrm>
            <a:off x="655638" y="471805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I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1" name="Text Box 51"/>
          <p:cNvSpPr txBox="1">
            <a:spLocks noChangeArrowheads="1"/>
          </p:cNvSpPr>
          <p:nvPr/>
        </p:nvSpPr>
        <p:spPr bwMode="auto">
          <a:xfrm>
            <a:off x="1792288" y="4813300"/>
            <a:ext cx="461962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O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2" name="Text Box 52"/>
          <p:cNvSpPr txBox="1">
            <a:spLocks noChangeArrowheads="1"/>
          </p:cNvSpPr>
          <p:nvPr/>
        </p:nvSpPr>
        <p:spPr bwMode="auto">
          <a:xfrm>
            <a:off x="3035300" y="4813300"/>
            <a:ext cx="400050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P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3" name="Text Box 53"/>
          <p:cNvSpPr txBox="1">
            <a:spLocks noChangeArrowheads="1"/>
          </p:cNvSpPr>
          <p:nvPr/>
        </p:nvSpPr>
        <p:spPr bwMode="auto">
          <a:xfrm>
            <a:off x="4217988" y="4813300"/>
            <a:ext cx="439737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X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0774" name="Text Box 54"/>
          <p:cNvSpPr txBox="1">
            <a:spLocks noChangeArrowheads="1"/>
          </p:cNvSpPr>
          <p:nvPr/>
        </p:nvSpPr>
        <p:spPr bwMode="auto">
          <a:xfrm>
            <a:off x="5486400" y="4813300"/>
            <a:ext cx="460375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G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4156" name="Oval 55"/>
          <p:cNvSpPr>
            <a:spLocks noChangeArrowheads="1"/>
          </p:cNvSpPr>
          <p:nvPr/>
        </p:nvSpPr>
        <p:spPr bwMode="auto">
          <a:xfrm>
            <a:off x="58674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7" name="Oval 56"/>
          <p:cNvSpPr>
            <a:spLocks noChangeArrowheads="1"/>
          </p:cNvSpPr>
          <p:nvPr/>
        </p:nvSpPr>
        <p:spPr bwMode="auto">
          <a:xfrm>
            <a:off x="46482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8" name="Oval 57"/>
          <p:cNvSpPr>
            <a:spLocks noChangeArrowheads="1"/>
          </p:cNvSpPr>
          <p:nvPr/>
        </p:nvSpPr>
        <p:spPr bwMode="auto">
          <a:xfrm>
            <a:off x="34290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9" name="Oval 58"/>
          <p:cNvSpPr>
            <a:spLocks noChangeArrowheads="1"/>
          </p:cNvSpPr>
          <p:nvPr/>
        </p:nvSpPr>
        <p:spPr bwMode="auto">
          <a:xfrm>
            <a:off x="2209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0" name="Oval 59"/>
          <p:cNvSpPr>
            <a:spLocks noChangeArrowheads="1"/>
          </p:cNvSpPr>
          <p:nvPr/>
        </p:nvSpPr>
        <p:spPr bwMode="auto">
          <a:xfrm>
            <a:off x="1066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1" name="Line 60"/>
          <p:cNvSpPr>
            <a:spLocks noChangeShapeType="1"/>
          </p:cNvSpPr>
          <p:nvPr/>
        </p:nvSpPr>
        <p:spPr bwMode="auto">
          <a:xfrm>
            <a:off x="1123950" y="3765550"/>
            <a:ext cx="477202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162" name="Oval 61"/>
          <p:cNvSpPr>
            <a:spLocks noChangeArrowheads="1"/>
          </p:cNvSpPr>
          <p:nvPr/>
        </p:nvSpPr>
        <p:spPr bwMode="auto">
          <a:xfrm>
            <a:off x="58674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3" name="Oval 62"/>
          <p:cNvSpPr>
            <a:spLocks noChangeArrowheads="1"/>
          </p:cNvSpPr>
          <p:nvPr/>
        </p:nvSpPr>
        <p:spPr bwMode="auto">
          <a:xfrm>
            <a:off x="46482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4" name="Oval 63"/>
          <p:cNvSpPr>
            <a:spLocks noChangeArrowheads="1"/>
          </p:cNvSpPr>
          <p:nvPr/>
        </p:nvSpPr>
        <p:spPr bwMode="auto">
          <a:xfrm>
            <a:off x="34290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5" name="Oval 64"/>
          <p:cNvSpPr>
            <a:spLocks noChangeArrowheads="1"/>
          </p:cNvSpPr>
          <p:nvPr/>
        </p:nvSpPr>
        <p:spPr bwMode="auto">
          <a:xfrm>
            <a:off x="2209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66" name="Oval 65"/>
          <p:cNvSpPr>
            <a:spLocks noChangeArrowheads="1"/>
          </p:cNvSpPr>
          <p:nvPr/>
        </p:nvSpPr>
        <p:spPr bwMode="auto">
          <a:xfrm>
            <a:off x="1066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86" name="Freeform 66"/>
          <p:cNvSpPr>
            <a:spLocks/>
          </p:cNvSpPr>
          <p:nvPr/>
        </p:nvSpPr>
        <p:spPr bwMode="auto">
          <a:xfrm>
            <a:off x="1130300" y="1574800"/>
            <a:ext cx="1104900" cy="1588"/>
          </a:xfrm>
          <a:custGeom>
            <a:avLst/>
            <a:gdLst>
              <a:gd name="T0" fmla="*/ 2147483647 w 696"/>
              <a:gd name="T1" fmla="*/ 0 h 1"/>
              <a:gd name="T2" fmla="*/ 0 w 696"/>
              <a:gd name="T3" fmla="*/ 0 h 1"/>
              <a:gd name="T4" fmla="*/ 0 60000 65536"/>
              <a:gd name="T5" fmla="*/ 0 60000 65536"/>
              <a:gd name="T6" fmla="*/ 0 w 696"/>
              <a:gd name="T7" fmla="*/ 0 h 1"/>
              <a:gd name="T8" fmla="*/ 696 w 6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6" h="1">
                <a:moveTo>
                  <a:pt x="696" y="0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0787" name="Freeform 67"/>
          <p:cNvSpPr>
            <a:spLocks/>
          </p:cNvSpPr>
          <p:nvPr/>
        </p:nvSpPr>
        <p:spPr bwMode="auto">
          <a:xfrm>
            <a:off x="5905500" y="1562100"/>
            <a:ext cx="1588" cy="4470400"/>
          </a:xfrm>
          <a:custGeom>
            <a:avLst/>
            <a:gdLst>
              <a:gd name="T0" fmla="*/ 0 w 1"/>
              <a:gd name="T1" fmla="*/ 2147483647 h 2816"/>
              <a:gd name="T2" fmla="*/ 0 w 1"/>
              <a:gd name="T3" fmla="*/ 0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2816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098" name="Object 68"/>
          <p:cNvGraphicFramePr>
            <a:graphicFrameLocks noChangeAspect="1"/>
          </p:cNvGraphicFramePr>
          <p:nvPr/>
        </p:nvGraphicFramePr>
        <p:xfrm>
          <a:off x="6705600" y="838200"/>
          <a:ext cx="1143000" cy="788988"/>
        </p:xfrm>
        <a:graphic>
          <a:graphicData uri="http://schemas.openxmlformats.org/presentationml/2006/ole">
            <p:oleObj spid="_x0000_s46082" name="Формула" r:id="rId4" imgW="368140" imgH="253890" progId="Equation.3">
              <p:embed/>
            </p:oleObj>
          </a:graphicData>
        </a:graphic>
      </p:graphicFrame>
      <p:graphicFrame>
        <p:nvGraphicFramePr>
          <p:cNvPr id="30789" name="Object 69"/>
          <p:cNvGraphicFramePr>
            <a:graphicFrameLocks noChangeAspect="1"/>
          </p:cNvGraphicFramePr>
          <p:nvPr/>
        </p:nvGraphicFramePr>
        <p:xfrm>
          <a:off x="6686550" y="1612900"/>
          <a:ext cx="1181100" cy="1222375"/>
        </p:xfrm>
        <a:graphic>
          <a:graphicData uri="http://schemas.openxmlformats.org/presentationml/2006/ole">
            <p:oleObj spid="_x0000_s46083" name="Формула" r:id="rId5" imgW="380835" imgH="393529" progId="Equation.3">
              <p:embed/>
            </p:oleObj>
          </a:graphicData>
        </a:graphic>
      </p:graphicFrame>
      <p:graphicFrame>
        <p:nvGraphicFramePr>
          <p:cNvPr id="30790" name="Object 70"/>
          <p:cNvGraphicFramePr>
            <a:graphicFrameLocks noChangeAspect="1"/>
          </p:cNvGraphicFramePr>
          <p:nvPr/>
        </p:nvGraphicFramePr>
        <p:xfrm>
          <a:off x="6858000" y="3200400"/>
          <a:ext cx="1023938" cy="669925"/>
        </p:xfrm>
        <a:graphic>
          <a:graphicData uri="http://schemas.openxmlformats.org/presentationml/2006/ole">
            <p:oleObj spid="_x0000_s46084" name="Формула" r:id="rId6" imgW="330057" imgH="215806" progId="Equation.3">
              <p:embed/>
            </p:oleObj>
          </a:graphicData>
        </a:graphic>
      </p:graphicFrame>
      <p:graphicFrame>
        <p:nvGraphicFramePr>
          <p:cNvPr id="30791" name="Object 71"/>
          <p:cNvGraphicFramePr>
            <a:graphicFrameLocks noChangeAspect="1"/>
          </p:cNvGraphicFramePr>
          <p:nvPr/>
        </p:nvGraphicFramePr>
        <p:xfrm>
          <a:off x="6661150" y="4324350"/>
          <a:ext cx="1417638" cy="709613"/>
        </p:xfrm>
        <a:graphic>
          <a:graphicData uri="http://schemas.openxmlformats.org/presentationml/2006/ole">
            <p:oleObj spid="_x0000_s46085" name="Формула" r:id="rId7" imgW="457200" imgH="228600" progId="Equation.3">
              <p:embed/>
            </p:oleObj>
          </a:graphicData>
        </a:graphic>
      </p:graphicFrame>
      <p:graphicFrame>
        <p:nvGraphicFramePr>
          <p:cNvPr id="30792" name="Object 72"/>
          <p:cNvGraphicFramePr>
            <a:graphicFrameLocks noChangeAspect="1"/>
          </p:cNvGraphicFramePr>
          <p:nvPr/>
        </p:nvGraphicFramePr>
        <p:xfrm>
          <a:off x="6705600" y="5334000"/>
          <a:ext cx="1535113" cy="1222375"/>
        </p:xfrm>
        <a:graphic>
          <a:graphicData uri="http://schemas.openxmlformats.org/presentationml/2006/ole">
            <p:oleObj spid="_x0000_s46086" name="Формула" r:id="rId8" imgW="495085" imgH="393529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0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0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6" grpId="0" animBg="1"/>
      <p:bldP spid="30766" grpId="1" animBg="1"/>
      <p:bldP spid="30767" grpId="0" animBg="1"/>
      <p:bldP spid="30767" grpId="1" animBg="1"/>
      <p:bldP spid="30768" grpId="0" animBg="1"/>
      <p:bldP spid="30768" grpId="1" animBg="1"/>
      <p:bldP spid="30786" grpId="0" animBg="1"/>
      <p:bldP spid="30786" grpId="1" animBg="1"/>
      <p:bldP spid="3078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143636" y="4357694"/>
            <a:ext cx="2286000" cy="511175"/>
            <a:chOff x="1392" y="240"/>
            <a:chExt cx="1440" cy="322"/>
          </a:xfrm>
        </p:grpSpPr>
        <p:sp>
          <p:nvSpPr>
            <p:cNvPr id="32771" name="Text Box 3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XT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XT</a:t>
              </a:r>
              <a:endParaRPr lang="ru-RU" sz="2400" dirty="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8" name="Object 4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12" name="Формула" r:id="rId4" imgW="126835" imgH="139518" progId="Equation.3">
                <p:embed/>
              </p:oleObj>
            </a:graphicData>
          </a:graphic>
        </p:graphicFrame>
        <p:sp>
          <p:nvSpPr>
            <p:cNvPr id="5241" name="Line 5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42" name="Line 6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7086600" y="4343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371600" y="555625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-4</a:t>
            </a:r>
            <a:endParaRPr lang="ru-RU" sz="2800" dirty="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191000" y="457200"/>
            <a:ext cx="838200" cy="762000"/>
            <a:chOff x="4416" y="1296"/>
            <a:chExt cx="528" cy="480"/>
          </a:xfrm>
        </p:grpSpPr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4608" y="148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4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4608" y="12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5238" name="Freeform 12"/>
            <p:cNvSpPr>
              <a:spLocks/>
            </p:cNvSpPr>
            <p:nvPr/>
          </p:nvSpPr>
          <p:spPr bwMode="auto">
            <a:xfrm>
              <a:off x="4640" y="1536"/>
              <a:ext cx="168" cy="1"/>
            </a:xfrm>
            <a:custGeom>
              <a:avLst/>
              <a:gdLst>
                <a:gd name="T0" fmla="*/ 0 w 168"/>
                <a:gd name="T1" fmla="*/ 0 h 1"/>
                <a:gd name="T2" fmla="*/ 168 w 168"/>
                <a:gd name="T3" fmla="*/ 0 h 1"/>
                <a:gd name="T4" fmla="*/ 0 60000 65536"/>
                <a:gd name="T5" fmla="*/ 0 60000 65536"/>
                <a:gd name="T6" fmla="*/ 0 w 168"/>
                <a:gd name="T7" fmla="*/ 0 h 1"/>
                <a:gd name="T8" fmla="*/ 168 w 16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8" h="1">
                  <a:moveTo>
                    <a:pt x="0" y="0"/>
                  </a:moveTo>
                  <a:lnTo>
                    <a:pt x="168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4416" y="1392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–</a:t>
              </a:r>
              <a:endParaRPr lang="ru-RU" sz="2000">
                <a:solidFill>
                  <a:srgbClr val="FF0000"/>
                </a:solidFill>
                <a:cs typeface="Arial" charset="0"/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010400" y="457200"/>
            <a:ext cx="838200" cy="762000"/>
            <a:chOff x="4416" y="1296"/>
            <a:chExt cx="528" cy="480"/>
          </a:xfrm>
        </p:grpSpPr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4608" y="148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4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4608" y="12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3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5234" name="Freeform 17"/>
            <p:cNvSpPr>
              <a:spLocks/>
            </p:cNvSpPr>
            <p:nvPr/>
          </p:nvSpPr>
          <p:spPr bwMode="auto">
            <a:xfrm>
              <a:off x="4640" y="1536"/>
              <a:ext cx="168" cy="1"/>
            </a:xfrm>
            <a:custGeom>
              <a:avLst/>
              <a:gdLst>
                <a:gd name="T0" fmla="*/ 0 w 168"/>
                <a:gd name="T1" fmla="*/ 0 h 1"/>
                <a:gd name="T2" fmla="*/ 168 w 168"/>
                <a:gd name="T3" fmla="*/ 0 h 1"/>
                <a:gd name="T4" fmla="*/ 0 60000 65536"/>
                <a:gd name="T5" fmla="*/ 0 60000 65536"/>
                <a:gd name="T6" fmla="*/ 0 w 168"/>
                <a:gd name="T7" fmla="*/ 0 h 1"/>
                <a:gd name="T8" fmla="*/ 168 w 16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8" h="1">
                  <a:moveTo>
                    <a:pt x="0" y="0"/>
                  </a:moveTo>
                  <a:lnTo>
                    <a:pt x="168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4416" y="1392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–</a:t>
              </a:r>
              <a:endParaRPr lang="ru-RU" sz="2000">
                <a:solidFill>
                  <a:srgbClr val="FF0000"/>
                </a:solidFill>
                <a:cs typeface="Arial" charset="0"/>
              </a:endParaRPr>
            </a:p>
          </p:txBody>
        </p:sp>
      </p:grp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7162800" y="1622425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0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500034" y="571480"/>
            <a:ext cx="2286000" cy="511175"/>
            <a:chOff x="1392" y="240"/>
            <a:chExt cx="1440" cy="322"/>
          </a:xfrm>
        </p:grpSpPr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СК =      </a:t>
              </a: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JO</a:t>
              </a:r>
              <a:endParaRPr lang="ru-RU" sz="240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7" name="Object 22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11" name="Формула" r:id="rId5" imgW="126835" imgH="139518" progId="Equation.3">
                <p:embed/>
              </p:oleObj>
            </a:graphicData>
          </a:graphic>
        </p:graphicFrame>
        <p:sp>
          <p:nvSpPr>
            <p:cNvPr id="5230" name="Line 23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31" name="Line 24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1447800" y="5556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655638" y="14478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A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138" name="Freeform 27"/>
          <p:cNvSpPr>
            <a:spLocks/>
          </p:cNvSpPr>
          <p:nvPr/>
        </p:nvSpPr>
        <p:spPr bwMode="auto">
          <a:xfrm>
            <a:off x="1092200" y="1549400"/>
            <a:ext cx="4787900" cy="25400"/>
          </a:xfrm>
          <a:custGeom>
            <a:avLst/>
            <a:gdLst>
              <a:gd name="T0" fmla="*/ 0 w 3016"/>
              <a:gd name="T1" fmla="*/ 2147483647 h 16"/>
              <a:gd name="T2" fmla="*/ 2147483647 w 3016"/>
              <a:gd name="T3" fmla="*/ 0 h 16"/>
              <a:gd name="T4" fmla="*/ 0 60000 65536"/>
              <a:gd name="T5" fmla="*/ 0 60000 65536"/>
              <a:gd name="T6" fmla="*/ 0 w 3016"/>
              <a:gd name="T7" fmla="*/ 0 h 16"/>
              <a:gd name="T8" fmla="*/ 3016 w 3016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16" h="16">
                <a:moveTo>
                  <a:pt x="0" y="16"/>
                </a:moveTo>
                <a:lnTo>
                  <a:pt x="3016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39" name="Freeform 28"/>
          <p:cNvSpPr>
            <a:spLocks/>
          </p:cNvSpPr>
          <p:nvPr/>
        </p:nvSpPr>
        <p:spPr bwMode="auto">
          <a:xfrm>
            <a:off x="1079500" y="2705100"/>
            <a:ext cx="4800600" cy="1588"/>
          </a:xfrm>
          <a:custGeom>
            <a:avLst/>
            <a:gdLst>
              <a:gd name="T0" fmla="*/ 0 w 3024"/>
              <a:gd name="T1" fmla="*/ 0 h 1"/>
              <a:gd name="T2" fmla="*/ 2147483647 w 3024"/>
              <a:gd name="T3" fmla="*/ 0 h 1"/>
              <a:gd name="T4" fmla="*/ 0 60000 65536"/>
              <a:gd name="T5" fmla="*/ 0 60000 65536"/>
              <a:gd name="T6" fmla="*/ 0 w 3024"/>
              <a:gd name="T7" fmla="*/ 0 h 1"/>
              <a:gd name="T8" fmla="*/ 3024 w 302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">
                <a:moveTo>
                  <a:pt x="0" y="0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0" name="Freeform 29"/>
          <p:cNvSpPr>
            <a:spLocks/>
          </p:cNvSpPr>
          <p:nvPr/>
        </p:nvSpPr>
        <p:spPr bwMode="auto">
          <a:xfrm>
            <a:off x="1092200" y="60452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1" name="Freeform 30"/>
          <p:cNvSpPr>
            <a:spLocks/>
          </p:cNvSpPr>
          <p:nvPr/>
        </p:nvSpPr>
        <p:spPr bwMode="auto">
          <a:xfrm>
            <a:off x="1077913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2" name="Freeform 31"/>
          <p:cNvSpPr>
            <a:spLocks/>
          </p:cNvSpPr>
          <p:nvPr/>
        </p:nvSpPr>
        <p:spPr bwMode="auto">
          <a:xfrm>
            <a:off x="2243138" y="1585913"/>
            <a:ext cx="14287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3" name="Freeform 32"/>
          <p:cNvSpPr>
            <a:spLocks/>
          </p:cNvSpPr>
          <p:nvPr/>
        </p:nvSpPr>
        <p:spPr bwMode="auto">
          <a:xfrm>
            <a:off x="3454400" y="1562100"/>
            <a:ext cx="12700" cy="4495800"/>
          </a:xfrm>
          <a:custGeom>
            <a:avLst/>
            <a:gdLst>
              <a:gd name="T0" fmla="*/ 0 w 8"/>
              <a:gd name="T1" fmla="*/ 0 h 2832"/>
              <a:gd name="T2" fmla="*/ 2147483647 w 8"/>
              <a:gd name="T3" fmla="*/ 2147483647 h 2832"/>
              <a:gd name="T4" fmla="*/ 0 60000 65536"/>
              <a:gd name="T5" fmla="*/ 0 60000 65536"/>
              <a:gd name="T6" fmla="*/ 0 w 8"/>
              <a:gd name="T7" fmla="*/ 0 h 2832"/>
              <a:gd name="T8" fmla="*/ 8 w 8"/>
              <a:gd name="T9" fmla="*/ 2832 h 28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832">
                <a:moveTo>
                  <a:pt x="0" y="0"/>
                </a:moveTo>
                <a:lnTo>
                  <a:pt x="8" y="2832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4" name="Freeform 33"/>
          <p:cNvSpPr>
            <a:spLocks/>
          </p:cNvSpPr>
          <p:nvPr/>
        </p:nvSpPr>
        <p:spPr bwMode="auto">
          <a:xfrm>
            <a:off x="4673600" y="1574800"/>
            <a:ext cx="1588" cy="4470400"/>
          </a:xfrm>
          <a:custGeom>
            <a:avLst/>
            <a:gdLst>
              <a:gd name="T0" fmla="*/ 0 w 1"/>
              <a:gd name="T1" fmla="*/ 0 h 2816"/>
              <a:gd name="T2" fmla="*/ 0 w 1"/>
              <a:gd name="T3" fmla="*/ 2147483647 h 2816"/>
              <a:gd name="T4" fmla="*/ 0 60000 65536"/>
              <a:gd name="T5" fmla="*/ 0 60000 65536"/>
              <a:gd name="T6" fmla="*/ 0 w 1"/>
              <a:gd name="T7" fmla="*/ 0 h 2816"/>
              <a:gd name="T8" fmla="*/ 1 w 1"/>
              <a:gd name="T9" fmla="*/ 2816 h 28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16">
                <a:moveTo>
                  <a:pt x="0" y="0"/>
                </a:moveTo>
                <a:lnTo>
                  <a:pt x="0" y="2816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45" name="Freeform 34"/>
          <p:cNvSpPr>
            <a:spLocks/>
          </p:cNvSpPr>
          <p:nvPr/>
        </p:nvSpPr>
        <p:spPr bwMode="auto">
          <a:xfrm>
            <a:off x="5886450" y="1585913"/>
            <a:ext cx="12700" cy="4443412"/>
          </a:xfrm>
          <a:custGeom>
            <a:avLst/>
            <a:gdLst>
              <a:gd name="T0" fmla="*/ 2147483647 w 8"/>
              <a:gd name="T1" fmla="*/ 0 h 2688"/>
              <a:gd name="T2" fmla="*/ 0 w 8"/>
              <a:gd name="T3" fmla="*/ 2147483647 h 2688"/>
              <a:gd name="T4" fmla="*/ 0 60000 65536"/>
              <a:gd name="T5" fmla="*/ 0 60000 65536"/>
              <a:gd name="T6" fmla="*/ 0 w 8"/>
              <a:gd name="T7" fmla="*/ 0 h 2688"/>
              <a:gd name="T8" fmla="*/ 8 w 8"/>
              <a:gd name="T9" fmla="*/ 2688 h 2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688">
                <a:moveTo>
                  <a:pt x="8" y="0"/>
                </a:moveTo>
                <a:lnTo>
                  <a:pt x="0" y="2688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1851025" y="153193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B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30353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4244975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D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5486400" y="153193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N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609600" y="2620963"/>
            <a:ext cx="519113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M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1792288" y="262096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R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3035300" y="2620963"/>
            <a:ext cx="41910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E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4217988" y="262096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S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1" name="Text Box 43"/>
          <p:cNvSpPr txBox="1">
            <a:spLocks noChangeArrowheads="1"/>
          </p:cNvSpPr>
          <p:nvPr/>
        </p:nvSpPr>
        <p:spPr bwMode="auto">
          <a:xfrm>
            <a:off x="5486400" y="2620963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F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2" name="Text Box 44"/>
          <p:cNvSpPr txBox="1">
            <a:spLocks noChangeArrowheads="1"/>
          </p:cNvSpPr>
          <p:nvPr/>
        </p:nvSpPr>
        <p:spPr bwMode="auto">
          <a:xfrm>
            <a:off x="6762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H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1860550" y="59578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J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4" name="Text Box 46"/>
          <p:cNvSpPr txBox="1">
            <a:spLocks noChangeArrowheads="1"/>
          </p:cNvSpPr>
          <p:nvPr/>
        </p:nvSpPr>
        <p:spPr bwMode="auto">
          <a:xfrm>
            <a:off x="3101975" y="595788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K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5" name="Text Box 47"/>
          <p:cNvSpPr txBox="1">
            <a:spLocks noChangeArrowheads="1"/>
          </p:cNvSpPr>
          <p:nvPr/>
        </p:nvSpPr>
        <p:spPr bwMode="auto">
          <a:xfrm>
            <a:off x="4311650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L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6" name="Text Box 48"/>
          <p:cNvSpPr txBox="1">
            <a:spLocks noChangeArrowheads="1"/>
          </p:cNvSpPr>
          <p:nvPr/>
        </p:nvSpPr>
        <p:spPr bwMode="auto">
          <a:xfrm>
            <a:off x="5553075" y="5957888"/>
            <a:ext cx="420688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Z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7" name="Text Box 49"/>
          <p:cNvSpPr txBox="1">
            <a:spLocks noChangeArrowheads="1"/>
          </p:cNvSpPr>
          <p:nvPr/>
        </p:nvSpPr>
        <p:spPr bwMode="auto">
          <a:xfrm>
            <a:off x="609600" y="3627438"/>
            <a:ext cx="460375" cy="5191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Q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8" name="Text Box 50"/>
          <p:cNvSpPr txBox="1">
            <a:spLocks noChangeArrowheads="1"/>
          </p:cNvSpPr>
          <p:nvPr/>
        </p:nvSpPr>
        <p:spPr bwMode="auto">
          <a:xfrm>
            <a:off x="1752600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V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19" name="Text Box 51"/>
          <p:cNvSpPr txBox="1">
            <a:spLocks noChangeArrowheads="1"/>
          </p:cNvSpPr>
          <p:nvPr/>
        </p:nvSpPr>
        <p:spPr bwMode="auto">
          <a:xfrm>
            <a:off x="2994025" y="3711575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T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20" name="Text Box 52"/>
          <p:cNvSpPr txBox="1">
            <a:spLocks noChangeArrowheads="1"/>
          </p:cNvSpPr>
          <p:nvPr/>
        </p:nvSpPr>
        <p:spPr bwMode="auto">
          <a:xfrm>
            <a:off x="4176713" y="3711575"/>
            <a:ext cx="44291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Y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21" name="Text Box 53"/>
          <p:cNvSpPr txBox="1">
            <a:spLocks noChangeArrowheads="1"/>
          </p:cNvSpPr>
          <p:nvPr/>
        </p:nvSpPr>
        <p:spPr bwMode="auto">
          <a:xfrm>
            <a:off x="5445125" y="37115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U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165" name="Oval 54"/>
          <p:cNvSpPr>
            <a:spLocks noChangeArrowheads="1"/>
          </p:cNvSpPr>
          <p:nvPr/>
        </p:nvSpPr>
        <p:spPr bwMode="auto">
          <a:xfrm>
            <a:off x="1066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6" name="Oval 55"/>
          <p:cNvSpPr>
            <a:spLocks noChangeArrowheads="1"/>
          </p:cNvSpPr>
          <p:nvPr/>
        </p:nvSpPr>
        <p:spPr bwMode="auto">
          <a:xfrm>
            <a:off x="22098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7" name="Oval 56"/>
          <p:cNvSpPr>
            <a:spLocks noChangeArrowheads="1"/>
          </p:cNvSpPr>
          <p:nvPr/>
        </p:nvSpPr>
        <p:spPr bwMode="auto">
          <a:xfrm>
            <a:off x="34290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8" name="Oval 57"/>
          <p:cNvSpPr>
            <a:spLocks noChangeArrowheads="1"/>
          </p:cNvSpPr>
          <p:nvPr/>
        </p:nvSpPr>
        <p:spPr bwMode="auto">
          <a:xfrm>
            <a:off x="46482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69" name="Oval 58"/>
          <p:cNvSpPr>
            <a:spLocks noChangeArrowheads="1"/>
          </p:cNvSpPr>
          <p:nvPr/>
        </p:nvSpPr>
        <p:spPr bwMode="auto">
          <a:xfrm>
            <a:off x="5867400" y="1524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0" name="Oval 59"/>
          <p:cNvSpPr>
            <a:spLocks noChangeArrowheads="1"/>
          </p:cNvSpPr>
          <p:nvPr/>
        </p:nvSpPr>
        <p:spPr bwMode="auto">
          <a:xfrm>
            <a:off x="58674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1" name="Oval 60"/>
          <p:cNvSpPr>
            <a:spLocks noChangeArrowheads="1"/>
          </p:cNvSpPr>
          <p:nvPr/>
        </p:nvSpPr>
        <p:spPr bwMode="auto">
          <a:xfrm>
            <a:off x="58674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2" name="Oval 61"/>
          <p:cNvSpPr>
            <a:spLocks noChangeArrowheads="1"/>
          </p:cNvSpPr>
          <p:nvPr/>
        </p:nvSpPr>
        <p:spPr bwMode="auto">
          <a:xfrm>
            <a:off x="46482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3" name="Oval 62"/>
          <p:cNvSpPr>
            <a:spLocks noChangeArrowheads="1"/>
          </p:cNvSpPr>
          <p:nvPr/>
        </p:nvSpPr>
        <p:spPr bwMode="auto">
          <a:xfrm>
            <a:off x="46482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4" name="Oval 63"/>
          <p:cNvSpPr>
            <a:spLocks noChangeArrowheads="1"/>
          </p:cNvSpPr>
          <p:nvPr/>
        </p:nvSpPr>
        <p:spPr bwMode="auto">
          <a:xfrm>
            <a:off x="3429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5" name="Oval 64"/>
          <p:cNvSpPr>
            <a:spLocks noChangeArrowheads="1"/>
          </p:cNvSpPr>
          <p:nvPr/>
        </p:nvSpPr>
        <p:spPr bwMode="auto">
          <a:xfrm>
            <a:off x="34290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6" name="Oval 65"/>
          <p:cNvSpPr>
            <a:spLocks noChangeArrowheads="1"/>
          </p:cNvSpPr>
          <p:nvPr/>
        </p:nvSpPr>
        <p:spPr bwMode="auto">
          <a:xfrm>
            <a:off x="2209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7" name="Oval 66"/>
          <p:cNvSpPr>
            <a:spLocks noChangeArrowheads="1"/>
          </p:cNvSpPr>
          <p:nvPr/>
        </p:nvSpPr>
        <p:spPr bwMode="auto">
          <a:xfrm>
            <a:off x="2209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8" name="Oval 67"/>
          <p:cNvSpPr>
            <a:spLocks noChangeArrowheads="1"/>
          </p:cNvSpPr>
          <p:nvPr/>
        </p:nvSpPr>
        <p:spPr bwMode="auto">
          <a:xfrm>
            <a:off x="10668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9" name="Oval 68"/>
          <p:cNvSpPr>
            <a:spLocks noChangeArrowheads="1"/>
          </p:cNvSpPr>
          <p:nvPr/>
        </p:nvSpPr>
        <p:spPr bwMode="auto">
          <a:xfrm>
            <a:off x="1066800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837" name="Freeform 69"/>
          <p:cNvSpPr>
            <a:spLocks/>
          </p:cNvSpPr>
          <p:nvPr/>
        </p:nvSpPr>
        <p:spPr bwMode="auto">
          <a:xfrm>
            <a:off x="2222500" y="4978400"/>
            <a:ext cx="12700" cy="1079500"/>
          </a:xfrm>
          <a:custGeom>
            <a:avLst/>
            <a:gdLst>
              <a:gd name="T0" fmla="*/ 2147483647 w 8"/>
              <a:gd name="T1" fmla="*/ 0 h 680"/>
              <a:gd name="T2" fmla="*/ 0 w 8"/>
              <a:gd name="T3" fmla="*/ 2147483647 h 680"/>
              <a:gd name="T4" fmla="*/ 0 60000 65536"/>
              <a:gd name="T5" fmla="*/ 0 60000 65536"/>
              <a:gd name="T6" fmla="*/ 0 w 8"/>
              <a:gd name="T7" fmla="*/ 0 h 680"/>
              <a:gd name="T8" fmla="*/ 8 w 8"/>
              <a:gd name="T9" fmla="*/ 680 h 6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680">
                <a:moveTo>
                  <a:pt x="8" y="0"/>
                </a:moveTo>
                <a:lnTo>
                  <a:pt x="0" y="68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5181" name="Freeform 70"/>
          <p:cNvSpPr>
            <a:spLocks/>
          </p:cNvSpPr>
          <p:nvPr/>
        </p:nvSpPr>
        <p:spPr bwMode="auto">
          <a:xfrm>
            <a:off x="1092200" y="4914900"/>
            <a:ext cx="4800600" cy="25400"/>
          </a:xfrm>
          <a:custGeom>
            <a:avLst/>
            <a:gdLst>
              <a:gd name="T0" fmla="*/ 0 w 3024"/>
              <a:gd name="T1" fmla="*/ 2147483647 h 16"/>
              <a:gd name="T2" fmla="*/ 2147483647 w 3024"/>
              <a:gd name="T3" fmla="*/ 0 h 16"/>
              <a:gd name="T4" fmla="*/ 0 60000 65536"/>
              <a:gd name="T5" fmla="*/ 0 60000 65536"/>
              <a:gd name="T6" fmla="*/ 0 w 3024"/>
              <a:gd name="T7" fmla="*/ 0 h 16"/>
              <a:gd name="T8" fmla="*/ 3024 w 30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24" h="16">
                <a:moveTo>
                  <a:pt x="0" y="16"/>
                </a:moveTo>
                <a:lnTo>
                  <a:pt x="3024" y="0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2839" name="Text Box 71"/>
          <p:cNvSpPr txBox="1">
            <a:spLocks noChangeArrowheads="1"/>
          </p:cNvSpPr>
          <p:nvPr/>
        </p:nvSpPr>
        <p:spPr bwMode="auto">
          <a:xfrm>
            <a:off x="655638" y="471805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I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0" name="Text Box 72"/>
          <p:cNvSpPr txBox="1">
            <a:spLocks noChangeArrowheads="1"/>
          </p:cNvSpPr>
          <p:nvPr/>
        </p:nvSpPr>
        <p:spPr bwMode="auto">
          <a:xfrm>
            <a:off x="1792288" y="4813300"/>
            <a:ext cx="461962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O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1" name="Text Box 73"/>
          <p:cNvSpPr txBox="1">
            <a:spLocks noChangeArrowheads="1"/>
          </p:cNvSpPr>
          <p:nvPr/>
        </p:nvSpPr>
        <p:spPr bwMode="auto">
          <a:xfrm>
            <a:off x="3035300" y="4813300"/>
            <a:ext cx="400050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P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2" name="Text Box 74"/>
          <p:cNvSpPr txBox="1">
            <a:spLocks noChangeArrowheads="1"/>
          </p:cNvSpPr>
          <p:nvPr/>
        </p:nvSpPr>
        <p:spPr bwMode="auto">
          <a:xfrm>
            <a:off x="4217988" y="4813300"/>
            <a:ext cx="439737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X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32843" name="Text Box 75"/>
          <p:cNvSpPr txBox="1">
            <a:spLocks noChangeArrowheads="1"/>
          </p:cNvSpPr>
          <p:nvPr/>
        </p:nvSpPr>
        <p:spPr bwMode="auto">
          <a:xfrm>
            <a:off x="5486400" y="4813300"/>
            <a:ext cx="460375" cy="5207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G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187" name="Oval 76"/>
          <p:cNvSpPr>
            <a:spLocks noChangeArrowheads="1"/>
          </p:cNvSpPr>
          <p:nvPr/>
        </p:nvSpPr>
        <p:spPr bwMode="auto">
          <a:xfrm>
            <a:off x="58674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88" name="Oval 77"/>
          <p:cNvSpPr>
            <a:spLocks noChangeArrowheads="1"/>
          </p:cNvSpPr>
          <p:nvPr/>
        </p:nvSpPr>
        <p:spPr bwMode="auto">
          <a:xfrm>
            <a:off x="46482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89" name="Oval 78"/>
          <p:cNvSpPr>
            <a:spLocks noChangeArrowheads="1"/>
          </p:cNvSpPr>
          <p:nvPr/>
        </p:nvSpPr>
        <p:spPr bwMode="auto">
          <a:xfrm>
            <a:off x="34290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0" name="Oval 79"/>
          <p:cNvSpPr>
            <a:spLocks noChangeArrowheads="1"/>
          </p:cNvSpPr>
          <p:nvPr/>
        </p:nvSpPr>
        <p:spPr bwMode="auto">
          <a:xfrm>
            <a:off x="2209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1" name="Oval 80"/>
          <p:cNvSpPr>
            <a:spLocks noChangeArrowheads="1"/>
          </p:cNvSpPr>
          <p:nvPr/>
        </p:nvSpPr>
        <p:spPr bwMode="auto">
          <a:xfrm>
            <a:off x="1066800" y="4876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2" name="Line 81"/>
          <p:cNvSpPr>
            <a:spLocks noChangeShapeType="1"/>
          </p:cNvSpPr>
          <p:nvPr/>
        </p:nvSpPr>
        <p:spPr bwMode="auto">
          <a:xfrm>
            <a:off x="1123950" y="3765550"/>
            <a:ext cx="477202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193" name="Oval 82"/>
          <p:cNvSpPr>
            <a:spLocks noChangeArrowheads="1"/>
          </p:cNvSpPr>
          <p:nvPr/>
        </p:nvSpPr>
        <p:spPr bwMode="auto">
          <a:xfrm>
            <a:off x="58674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4" name="Oval 83"/>
          <p:cNvSpPr>
            <a:spLocks noChangeArrowheads="1"/>
          </p:cNvSpPr>
          <p:nvPr/>
        </p:nvSpPr>
        <p:spPr bwMode="auto">
          <a:xfrm>
            <a:off x="46482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5" name="Oval 84"/>
          <p:cNvSpPr>
            <a:spLocks noChangeArrowheads="1"/>
          </p:cNvSpPr>
          <p:nvPr/>
        </p:nvSpPr>
        <p:spPr bwMode="auto">
          <a:xfrm>
            <a:off x="34290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6" name="Oval 85"/>
          <p:cNvSpPr>
            <a:spLocks noChangeArrowheads="1"/>
          </p:cNvSpPr>
          <p:nvPr/>
        </p:nvSpPr>
        <p:spPr bwMode="auto">
          <a:xfrm>
            <a:off x="2209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97" name="Oval 86"/>
          <p:cNvSpPr>
            <a:spLocks noChangeArrowheads="1"/>
          </p:cNvSpPr>
          <p:nvPr/>
        </p:nvSpPr>
        <p:spPr bwMode="auto">
          <a:xfrm>
            <a:off x="1066800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855" name="Freeform 87"/>
          <p:cNvSpPr>
            <a:spLocks/>
          </p:cNvSpPr>
          <p:nvPr/>
        </p:nvSpPr>
        <p:spPr bwMode="auto">
          <a:xfrm flipV="1">
            <a:off x="3454400" y="1574800"/>
            <a:ext cx="1588" cy="4445000"/>
          </a:xfrm>
          <a:custGeom>
            <a:avLst/>
            <a:gdLst>
              <a:gd name="T0" fmla="*/ 0 w 1"/>
              <a:gd name="T1" fmla="*/ 0 h 2800"/>
              <a:gd name="T2" fmla="*/ 0 w 1"/>
              <a:gd name="T3" fmla="*/ 2147483647 h 2800"/>
              <a:gd name="T4" fmla="*/ 0 60000 65536"/>
              <a:gd name="T5" fmla="*/ 0 60000 65536"/>
              <a:gd name="T6" fmla="*/ 0 w 1"/>
              <a:gd name="T7" fmla="*/ 0 h 2800"/>
              <a:gd name="T8" fmla="*/ 1 w 1"/>
              <a:gd name="T9" fmla="*/ 2800 h 28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00">
                <a:moveTo>
                  <a:pt x="0" y="0"/>
                </a:moveTo>
                <a:lnTo>
                  <a:pt x="0" y="280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3357554" y="571480"/>
            <a:ext cx="2286000" cy="533400"/>
            <a:chOff x="2064" y="384"/>
            <a:chExt cx="1440" cy="336"/>
          </a:xfrm>
        </p:grpSpPr>
        <p:sp>
          <p:nvSpPr>
            <p:cNvPr id="32857" name="Text Box 89"/>
            <p:cNvSpPr txBox="1">
              <a:spLocks noChangeArrowheads="1"/>
            </p:cNvSpPr>
            <p:nvPr/>
          </p:nvSpPr>
          <p:spPr bwMode="auto">
            <a:xfrm>
              <a:off x="2064" y="384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JO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CK</a:t>
              </a:r>
              <a:endParaRPr lang="ru-RU" sz="2400" dirty="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6" name="Object 90"/>
            <p:cNvGraphicFramePr>
              <a:graphicFrameLocks noChangeAspect="1"/>
            </p:cNvGraphicFramePr>
            <p:nvPr/>
          </p:nvGraphicFramePr>
          <p:xfrm>
            <a:off x="2776" y="480"/>
            <a:ext cx="218" cy="240"/>
          </p:xfrm>
          <a:graphic>
            <a:graphicData uri="http://schemas.openxmlformats.org/presentationml/2006/ole">
              <p:oleObj spid="_x0000_s47110" name="Формула" r:id="rId6" imgW="126835" imgH="139518" progId="Equation.3">
                <p:embed/>
              </p:oleObj>
            </a:graphicData>
          </a:graphic>
        </p:graphicFrame>
        <p:sp>
          <p:nvSpPr>
            <p:cNvPr id="5227" name="Line 91"/>
            <p:cNvSpPr>
              <a:spLocks noChangeShapeType="1"/>
            </p:cNvSpPr>
            <p:nvPr/>
          </p:nvSpPr>
          <p:spPr bwMode="auto">
            <a:xfrm>
              <a:off x="2148" y="405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8" name="Line 92"/>
            <p:cNvSpPr>
              <a:spLocks noChangeShapeType="1"/>
            </p:cNvSpPr>
            <p:nvPr/>
          </p:nvSpPr>
          <p:spPr bwMode="auto">
            <a:xfrm>
              <a:off x="2928" y="38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61" name="Text Box 93"/>
          <p:cNvSpPr txBox="1">
            <a:spLocks noChangeArrowheads="1"/>
          </p:cNvSpPr>
          <p:nvPr/>
        </p:nvSpPr>
        <p:spPr bwMode="auto">
          <a:xfrm>
            <a:off x="4419600" y="533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862" name="Freeform 94"/>
          <p:cNvSpPr>
            <a:spLocks/>
          </p:cNvSpPr>
          <p:nvPr/>
        </p:nvSpPr>
        <p:spPr bwMode="auto">
          <a:xfrm flipH="1" flipV="1">
            <a:off x="4673600" y="1612900"/>
            <a:ext cx="12700" cy="3251200"/>
          </a:xfrm>
          <a:custGeom>
            <a:avLst/>
            <a:gdLst>
              <a:gd name="T0" fmla="*/ 0 w 8"/>
              <a:gd name="T1" fmla="*/ 2147483647 h 2048"/>
              <a:gd name="T2" fmla="*/ 2147483647 w 8"/>
              <a:gd name="T3" fmla="*/ 0 h 2048"/>
              <a:gd name="T4" fmla="*/ 0 60000 65536"/>
              <a:gd name="T5" fmla="*/ 0 60000 65536"/>
              <a:gd name="T6" fmla="*/ 0 w 8"/>
              <a:gd name="T7" fmla="*/ 0 h 2048"/>
              <a:gd name="T8" fmla="*/ 8 w 8"/>
              <a:gd name="T9" fmla="*/ 2048 h 20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2048">
                <a:moveTo>
                  <a:pt x="0" y="2048"/>
                </a:moveTo>
                <a:lnTo>
                  <a:pt x="8" y="0"/>
                </a:lnTo>
              </a:path>
            </a:pathLst>
          </a:custGeom>
          <a:noFill/>
          <a:ln w="38100">
            <a:solidFill>
              <a:srgbClr val="6600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6143636" y="571480"/>
            <a:ext cx="2286000" cy="533400"/>
            <a:chOff x="2064" y="384"/>
            <a:chExt cx="1440" cy="336"/>
          </a:xfrm>
        </p:grpSpPr>
        <p:sp>
          <p:nvSpPr>
            <p:cNvPr id="32864" name="Text Box 96"/>
            <p:cNvSpPr txBox="1">
              <a:spLocks noChangeArrowheads="1"/>
            </p:cNvSpPr>
            <p:nvPr/>
          </p:nvSpPr>
          <p:spPr bwMode="auto">
            <a:xfrm>
              <a:off x="2064" y="384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XD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CK</a:t>
              </a:r>
              <a:endPara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5125" name="Object 97"/>
            <p:cNvGraphicFramePr>
              <a:graphicFrameLocks noChangeAspect="1"/>
            </p:cNvGraphicFramePr>
            <p:nvPr/>
          </p:nvGraphicFramePr>
          <p:xfrm>
            <a:off x="2776" y="480"/>
            <a:ext cx="218" cy="240"/>
          </p:xfrm>
          <a:graphic>
            <a:graphicData uri="http://schemas.openxmlformats.org/presentationml/2006/ole">
              <p:oleObj spid="_x0000_s47109" name="Формула" r:id="rId7" imgW="126835" imgH="139518" progId="Equation.3">
                <p:embed/>
              </p:oleObj>
            </a:graphicData>
          </a:graphic>
        </p:graphicFrame>
        <p:sp>
          <p:nvSpPr>
            <p:cNvPr id="5224" name="Line 98"/>
            <p:cNvSpPr>
              <a:spLocks noChangeShapeType="1"/>
            </p:cNvSpPr>
            <p:nvPr/>
          </p:nvSpPr>
          <p:spPr bwMode="auto">
            <a:xfrm>
              <a:off x="2160" y="38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5" name="Line 99"/>
            <p:cNvSpPr>
              <a:spLocks noChangeShapeType="1"/>
            </p:cNvSpPr>
            <p:nvPr/>
          </p:nvSpPr>
          <p:spPr bwMode="auto">
            <a:xfrm>
              <a:off x="2928" y="384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68" name="Text Box 100"/>
          <p:cNvSpPr txBox="1">
            <a:spLocks noChangeArrowheads="1"/>
          </p:cNvSpPr>
          <p:nvPr/>
        </p:nvSpPr>
        <p:spPr bwMode="auto">
          <a:xfrm>
            <a:off x="7239000" y="533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8" name="Group 101"/>
          <p:cNvGrpSpPr>
            <a:grpSpLocks/>
          </p:cNvGrpSpPr>
          <p:nvPr/>
        </p:nvGrpSpPr>
        <p:grpSpPr bwMode="auto">
          <a:xfrm>
            <a:off x="6215074" y="1714488"/>
            <a:ext cx="2286000" cy="511175"/>
            <a:chOff x="1392" y="240"/>
            <a:chExt cx="1440" cy="322"/>
          </a:xfrm>
        </p:grpSpPr>
        <p:sp>
          <p:nvSpPr>
            <p:cNvPr id="32870" name="Text Box 102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NN</a:t>
              </a:r>
              <a:r>
                <a:rPr lang="ru-RU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     </a:t>
              </a:r>
              <a:r>
                <a:rPr lang="en-US" sz="2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XD</a:t>
              </a:r>
              <a:endParaRPr lang="ru-RU" sz="2400" dirty="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4" name="Object 103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08" name="Формула" r:id="rId8" imgW="126835" imgH="139518" progId="Equation.3">
                <p:embed/>
              </p:oleObj>
            </a:graphicData>
          </a:graphic>
        </p:graphicFrame>
        <p:sp>
          <p:nvSpPr>
            <p:cNvPr id="5221" name="Line 104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22" name="Line 105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74" name="Text Box 106"/>
          <p:cNvSpPr txBox="1">
            <a:spLocks noChangeArrowheads="1"/>
          </p:cNvSpPr>
          <p:nvPr/>
        </p:nvSpPr>
        <p:spPr bwMode="auto">
          <a:xfrm>
            <a:off x="7162800" y="16224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9" name="Group 107"/>
          <p:cNvGrpSpPr>
            <a:grpSpLocks/>
          </p:cNvGrpSpPr>
          <p:nvPr/>
        </p:nvGrpSpPr>
        <p:grpSpPr bwMode="auto">
          <a:xfrm>
            <a:off x="6072198" y="3000372"/>
            <a:ext cx="2286000" cy="511175"/>
            <a:chOff x="1392" y="240"/>
            <a:chExt cx="1440" cy="322"/>
          </a:xfrm>
        </p:grpSpPr>
        <p:sp>
          <p:nvSpPr>
            <p:cNvPr id="32876" name="Text Box 108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ХТ =      </a:t>
              </a: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XD</a:t>
              </a:r>
              <a:endParaRPr lang="ru-RU" sz="2400">
                <a:solidFill>
                  <a:srgbClr val="3333FF"/>
                </a:solidFill>
                <a:cs typeface="Arial" charset="0"/>
              </a:endParaRPr>
            </a:p>
          </p:txBody>
        </p:sp>
        <p:graphicFrame>
          <p:nvGraphicFramePr>
            <p:cNvPr id="5123" name="Object 109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07" name="Формула" r:id="rId9" imgW="126835" imgH="139518" progId="Equation.3">
                <p:embed/>
              </p:oleObj>
            </a:graphicData>
          </a:graphic>
        </p:graphicFrame>
        <p:sp>
          <p:nvSpPr>
            <p:cNvPr id="5218" name="Line 110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9" name="Line 111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80" name="Text Box 112"/>
          <p:cNvSpPr txBox="1">
            <a:spLocks noChangeArrowheads="1"/>
          </p:cNvSpPr>
          <p:nvPr/>
        </p:nvSpPr>
        <p:spPr bwMode="auto">
          <a:xfrm>
            <a:off x="7162800" y="28956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881" name="Text Box 113"/>
          <p:cNvSpPr txBox="1">
            <a:spLocks noChangeArrowheads="1"/>
          </p:cNvSpPr>
          <p:nvPr/>
        </p:nvSpPr>
        <p:spPr bwMode="auto">
          <a:xfrm>
            <a:off x="6248400" y="3429000"/>
            <a:ext cx="259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cs typeface="Arial" charset="0"/>
              </a:rPr>
              <a:t>х</a:t>
            </a:r>
            <a:r>
              <a:rPr lang="en-US" sz="2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не существует</a:t>
            </a:r>
          </a:p>
        </p:txBody>
      </p:sp>
      <p:sp>
        <p:nvSpPr>
          <p:cNvPr id="32882" name="Freeform 114"/>
          <p:cNvSpPr>
            <a:spLocks/>
          </p:cNvSpPr>
          <p:nvPr/>
        </p:nvSpPr>
        <p:spPr bwMode="auto">
          <a:xfrm>
            <a:off x="3467100" y="3771900"/>
            <a:ext cx="1206500" cy="1143000"/>
          </a:xfrm>
          <a:custGeom>
            <a:avLst/>
            <a:gdLst>
              <a:gd name="T0" fmla="*/ 0 w 760"/>
              <a:gd name="T1" fmla="*/ 0 h 720"/>
              <a:gd name="T2" fmla="*/ 2147483647 w 760"/>
              <a:gd name="T3" fmla="*/ 2147483647 h 720"/>
              <a:gd name="T4" fmla="*/ 0 60000 65536"/>
              <a:gd name="T5" fmla="*/ 0 60000 65536"/>
              <a:gd name="T6" fmla="*/ 0 w 760"/>
              <a:gd name="T7" fmla="*/ 0 h 720"/>
              <a:gd name="T8" fmla="*/ 760 w 760"/>
              <a:gd name="T9" fmla="*/ 720 h 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0" h="720">
                <a:moveTo>
                  <a:pt x="0" y="0"/>
                </a:moveTo>
                <a:lnTo>
                  <a:pt x="760" y="720"/>
                </a:lnTo>
              </a:path>
            </a:pathLst>
          </a:custGeom>
          <a:noFill/>
          <a:ln w="38100">
            <a:solidFill>
              <a:srgbClr val="0033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32883" name="Text Box 115"/>
          <p:cNvSpPr txBox="1">
            <a:spLocks noChangeArrowheads="1"/>
          </p:cNvSpPr>
          <p:nvPr/>
        </p:nvSpPr>
        <p:spPr bwMode="auto">
          <a:xfrm>
            <a:off x="7086600" y="43434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10" name="Group 116"/>
          <p:cNvGrpSpPr>
            <a:grpSpLocks/>
          </p:cNvGrpSpPr>
          <p:nvPr/>
        </p:nvGrpSpPr>
        <p:grpSpPr bwMode="auto">
          <a:xfrm>
            <a:off x="6072198" y="5500702"/>
            <a:ext cx="2286000" cy="511175"/>
            <a:chOff x="1392" y="240"/>
            <a:chExt cx="1440" cy="322"/>
          </a:xfrm>
        </p:grpSpPr>
        <p:sp>
          <p:nvSpPr>
            <p:cNvPr id="32885" name="Text Box 117"/>
            <p:cNvSpPr txBox="1">
              <a:spLocks noChangeArrowheads="1"/>
            </p:cNvSpPr>
            <p:nvPr/>
          </p:nvSpPr>
          <p:spPr bwMode="auto">
            <a:xfrm>
              <a:off x="1392" y="24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TX</a:t>
              </a:r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     </a:t>
              </a: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XT</a:t>
              </a:r>
              <a:endParaRPr lang="ru-RU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5122" name="Object 118"/>
            <p:cNvGraphicFramePr>
              <a:graphicFrameLocks noChangeAspect="1"/>
            </p:cNvGraphicFramePr>
            <p:nvPr/>
          </p:nvGraphicFramePr>
          <p:xfrm>
            <a:off x="2016" y="288"/>
            <a:ext cx="248" cy="274"/>
          </p:xfrm>
          <a:graphic>
            <a:graphicData uri="http://schemas.openxmlformats.org/presentationml/2006/ole">
              <p:oleObj spid="_x0000_s47106" name="Формула" r:id="rId10" imgW="126835" imgH="139518" progId="Equation.3">
                <p:embed/>
              </p:oleObj>
            </a:graphicData>
          </a:graphic>
        </p:graphicFrame>
        <p:sp>
          <p:nvSpPr>
            <p:cNvPr id="5215" name="Line 119"/>
            <p:cNvSpPr>
              <a:spLocks noChangeShapeType="1"/>
            </p:cNvSpPr>
            <p:nvPr/>
          </p:nvSpPr>
          <p:spPr bwMode="auto">
            <a:xfrm>
              <a:off x="1488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16" name="Line 120"/>
            <p:cNvSpPr>
              <a:spLocks noChangeShapeType="1"/>
            </p:cNvSpPr>
            <p:nvPr/>
          </p:nvSpPr>
          <p:spPr bwMode="auto">
            <a:xfrm>
              <a:off x="2256" y="2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89" name="Text Box 121"/>
          <p:cNvSpPr txBox="1">
            <a:spLocks noChangeArrowheads="1"/>
          </p:cNvSpPr>
          <p:nvPr/>
        </p:nvSpPr>
        <p:spPr bwMode="auto">
          <a:xfrm>
            <a:off x="7086600" y="5432425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х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2890" name="Text Box 122"/>
          <p:cNvSpPr txBox="1">
            <a:spLocks noChangeArrowheads="1"/>
          </p:cNvSpPr>
          <p:nvPr/>
        </p:nvSpPr>
        <p:spPr bwMode="auto">
          <a:xfrm>
            <a:off x="7010400" y="5432425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-1</a:t>
            </a:r>
            <a:endParaRPr lang="ru-RU" sz="2800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2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2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2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32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2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32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2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2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2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3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3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8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8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2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2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6" dur="1000"/>
                                        <p:tgtEl>
                                          <p:spTgt spid="3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8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32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/>
      <p:bldP spid="32775" grpId="1"/>
      <p:bldP spid="32776" grpId="0"/>
      <p:bldP spid="32787" grpId="0"/>
      <p:bldP spid="32793" grpId="0"/>
      <p:bldP spid="32793" grpId="1"/>
      <p:bldP spid="32837" grpId="0" animBg="1"/>
      <p:bldP spid="32855" grpId="0" animBg="1"/>
      <p:bldP spid="32861" grpId="0"/>
      <p:bldP spid="32861" grpId="1"/>
      <p:bldP spid="32862" grpId="0" animBg="1"/>
      <p:bldP spid="32868" grpId="0"/>
      <p:bldP spid="32868" grpId="1"/>
      <p:bldP spid="32874" grpId="0"/>
      <p:bldP spid="32874" grpId="1"/>
      <p:bldP spid="32880" grpId="0"/>
      <p:bldP spid="32881" grpId="0"/>
      <p:bldP spid="32882" grpId="0" animBg="1"/>
      <p:bldP spid="32883" grpId="0"/>
      <p:bldP spid="32889" grpId="0"/>
      <p:bldP spid="32889" grpId="1"/>
      <p:bldP spid="328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403350" y="1700213"/>
            <a:ext cx="4032250" cy="388937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403350" y="1700213"/>
            <a:ext cx="4032250" cy="3889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H="1">
            <a:off x="1403350" y="1700213"/>
            <a:ext cx="4032250" cy="3889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1403350" y="3644900"/>
            <a:ext cx="20161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827088" y="3429000"/>
            <a:ext cx="427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</a:t>
            </a:r>
            <a:endParaRPr lang="ru-RU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950913" y="1222375"/>
            <a:ext cx="40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416550" y="1077913"/>
            <a:ext cx="37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  <a:endParaRPr lang="ru-RU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1095375" y="5470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</a:t>
            </a:r>
            <a:endParaRPr lang="ru-RU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559425" y="5470525"/>
            <a:ext cx="368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</a:t>
            </a:r>
            <a:endParaRPr lang="ru-RU"/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635375" y="3429000"/>
            <a:ext cx="427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</a:t>
            </a:r>
            <a:endParaRPr lang="ru-RU"/>
          </a:p>
        </p:txBody>
      </p:sp>
      <p:graphicFrame>
        <p:nvGraphicFramePr>
          <p:cNvPr id="7184" name="Object 16"/>
          <p:cNvGraphicFramePr>
            <a:graphicFrameLocks noChangeAspect="1"/>
          </p:cNvGraphicFramePr>
          <p:nvPr/>
        </p:nvGraphicFramePr>
        <p:xfrm>
          <a:off x="2124075" y="2997200"/>
          <a:ext cx="423863" cy="593725"/>
        </p:xfrm>
        <a:graphic>
          <a:graphicData uri="http://schemas.openxmlformats.org/presentationml/2006/ole">
            <p:oleObj spid="_x0000_s4098" name="Формула" r:id="rId3" imgW="126725" imgH="177415" progId="Equation.3">
              <p:embed/>
            </p:oleObj>
          </a:graphicData>
        </a:graphic>
      </p:graphicFrame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6280150" y="1798638"/>
            <a:ext cx="239681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Выразить </a:t>
            </a:r>
            <a:r>
              <a:rPr lang="ru-RU" dirty="0"/>
              <a:t>векторы</a:t>
            </a:r>
          </a:p>
          <a:p>
            <a:endParaRPr lang="ru-RU" dirty="0"/>
          </a:p>
          <a:p>
            <a:r>
              <a:rPr lang="ru-RU" dirty="0"/>
              <a:t> АВ и С</a:t>
            </a:r>
            <a:r>
              <a:rPr lang="en-US" dirty="0"/>
              <a:t>D </a:t>
            </a:r>
            <a:r>
              <a:rPr lang="ru-RU" dirty="0"/>
              <a:t>через 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вектор а</a:t>
            </a:r>
          </a:p>
          <a:p>
            <a:endParaRPr lang="ru-RU" dirty="0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6588125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7308850" y="25654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7286644" y="3214686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9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755650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0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827088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11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051050" y="260350"/>
            <a:ext cx="5416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4000"/>
              <a:t>Сочетательный закон</a:t>
            </a:r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339975" y="1268413"/>
          <a:ext cx="4786313" cy="1312862"/>
        </p:xfrm>
        <a:graphic>
          <a:graphicData uri="http://schemas.openxmlformats.org/presentationml/2006/ole">
            <p:oleObj spid="_x0000_s5122" name="Формула" r:id="rId3" imgW="787058" imgH="215806" progId="Equation.3">
              <p:embed/>
            </p:oleObj>
          </a:graphicData>
        </a:graphic>
      </p:graphicFrame>
      <p:sp>
        <p:nvSpPr>
          <p:cNvPr id="8199" name="Line 7"/>
          <p:cNvSpPr>
            <a:spLocks noChangeShapeType="1"/>
          </p:cNvSpPr>
          <p:nvPr/>
        </p:nvSpPr>
        <p:spPr bwMode="auto">
          <a:xfrm flipV="1">
            <a:off x="827088" y="58769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V="1">
            <a:off x="1763713" y="54451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 flipV="1">
            <a:off x="2700338" y="50133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V="1">
            <a:off x="3635375" y="45815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V="1">
            <a:off x="4572000" y="4149725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 flipV="1">
            <a:off x="5508625" y="3716338"/>
            <a:ext cx="936625" cy="4318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1" name="AutoShape 19"/>
          <p:cNvSpPr>
            <a:spLocks/>
          </p:cNvSpPr>
          <p:nvPr/>
        </p:nvSpPr>
        <p:spPr bwMode="auto">
          <a:xfrm rot="14744388">
            <a:off x="1877219" y="3883819"/>
            <a:ext cx="271462" cy="2952750"/>
          </a:xfrm>
          <a:prstGeom prst="rightBracket">
            <a:avLst>
              <a:gd name="adj" fmla="val 906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2" name="AutoShape 20"/>
          <p:cNvSpPr>
            <a:spLocks/>
          </p:cNvSpPr>
          <p:nvPr/>
        </p:nvSpPr>
        <p:spPr bwMode="auto">
          <a:xfrm rot="14744388">
            <a:off x="4688681" y="2593182"/>
            <a:ext cx="271463" cy="2952750"/>
          </a:xfrm>
          <a:prstGeom prst="rightBracket">
            <a:avLst>
              <a:gd name="adj" fmla="val 906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3" name="AutoShape 21"/>
          <p:cNvSpPr>
            <a:spLocks/>
          </p:cNvSpPr>
          <p:nvPr/>
        </p:nvSpPr>
        <p:spPr bwMode="auto">
          <a:xfrm rot="25595579">
            <a:off x="1709738" y="5108575"/>
            <a:ext cx="271462" cy="1944688"/>
          </a:xfrm>
          <a:prstGeom prst="rightBracket">
            <a:avLst>
              <a:gd name="adj" fmla="val 5969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4" name="AutoShape 22"/>
          <p:cNvSpPr>
            <a:spLocks/>
          </p:cNvSpPr>
          <p:nvPr/>
        </p:nvSpPr>
        <p:spPr bwMode="auto">
          <a:xfrm rot="25528151">
            <a:off x="3536951" y="4248150"/>
            <a:ext cx="271462" cy="1944687"/>
          </a:xfrm>
          <a:prstGeom prst="rightBracket">
            <a:avLst>
              <a:gd name="adj" fmla="val 5969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AutoShape 23"/>
          <p:cNvSpPr>
            <a:spLocks/>
          </p:cNvSpPr>
          <p:nvPr/>
        </p:nvSpPr>
        <p:spPr bwMode="auto">
          <a:xfrm rot="25595579">
            <a:off x="5408612" y="3455988"/>
            <a:ext cx="271463" cy="1944688"/>
          </a:xfrm>
          <a:prstGeom prst="rightBracket">
            <a:avLst>
              <a:gd name="adj" fmla="val 5969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6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755650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7" name="AutoShape 2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755650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8765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57158" y="500042"/>
            <a:ext cx="7974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4000" dirty="0"/>
              <a:t>1-ый Распределительный закон</a:t>
            </a: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357290" y="1714488"/>
          <a:ext cx="6215063" cy="1273175"/>
        </p:xfrm>
        <a:graphic>
          <a:graphicData uri="http://schemas.openxmlformats.org/presentationml/2006/ole">
            <p:oleObj spid="_x0000_s6146" name="Формула" r:id="rId3" imgW="1053643" imgH="215806" progId="Equation.3">
              <p:embed/>
            </p:oleObj>
          </a:graphicData>
        </a:graphic>
      </p:graphicFrame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1042988" y="5229225"/>
            <a:ext cx="1584325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V="1">
            <a:off x="2627313" y="4797425"/>
            <a:ext cx="1584325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4211638" y="4365625"/>
            <a:ext cx="1584325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5795963" y="3933825"/>
            <a:ext cx="1584325" cy="4318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7380288" y="3500438"/>
            <a:ext cx="1584325" cy="4318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1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755650" cy="76517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092825"/>
            <a:ext cx="827088" cy="765175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681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57158" y="428604"/>
            <a:ext cx="7953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4000" dirty="0"/>
              <a:t>2-ой Распределительный закон</a:t>
            </a: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428728" y="1214422"/>
          <a:ext cx="6121400" cy="1336675"/>
        </p:xfrm>
        <a:graphic>
          <a:graphicData uri="http://schemas.openxmlformats.org/presentationml/2006/ole">
            <p:oleObj spid="_x0000_s7170" name="Формула" r:id="rId3" imgW="1104900" imgH="241300" progId="Equation.3">
              <p:embed/>
            </p:oleObj>
          </a:graphicData>
        </a:graphic>
      </p:graphicFrame>
      <p:sp>
        <p:nvSpPr>
          <p:cNvPr id="11270" name="Line 6"/>
          <p:cNvSpPr>
            <a:spLocks noChangeShapeType="1"/>
          </p:cNvSpPr>
          <p:nvPr/>
        </p:nvSpPr>
        <p:spPr bwMode="auto">
          <a:xfrm flipV="1">
            <a:off x="611188" y="4076700"/>
            <a:ext cx="576262" cy="719138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1187450" y="3357563"/>
            <a:ext cx="576263" cy="719137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1763713" y="2636838"/>
            <a:ext cx="576262" cy="719137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611188" y="4797425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V="1">
            <a:off x="2700338" y="4797425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V="1">
            <a:off x="4787900" y="4797425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2700338" y="4076700"/>
            <a:ext cx="576262" cy="719138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V="1">
            <a:off x="6877050" y="4076700"/>
            <a:ext cx="576263" cy="719138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8027988" y="2636838"/>
            <a:ext cx="576262" cy="719137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V="1">
            <a:off x="7451725" y="3357563"/>
            <a:ext cx="576263" cy="719137"/>
          </a:xfrm>
          <a:prstGeom prst="line">
            <a:avLst/>
          </a:prstGeom>
          <a:noFill/>
          <a:ln w="38100">
            <a:solidFill>
              <a:srgbClr val="00CC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2339975" y="2636838"/>
            <a:ext cx="6264275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flipV="1">
            <a:off x="1187450" y="4076700"/>
            <a:ext cx="2089150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 flipV="1">
            <a:off x="611188" y="4076700"/>
            <a:ext cx="2665412" cy="7191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V="1">
            <a:off x="3276600" y="3357563"/>
            <a:ext cx="2665413" cy="7191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V="1">
            <a:off x="5940425" y="2636838"/>
            <a:ext cx="2665413" cy="7191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5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827087" cy="69215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6" name="AutoShape 2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237288"/>
            <a:ext cx="827088" cy="620712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8266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/>
          <p:cNvSpPr>
            <a:spLocks/>
          </p:cNvSpPr>
          <p:nvPr/>
        </p:nvSpPr>
        <p:spPr bwMode="auto">
          <a:xfrm flipH="1">
            <a:off x="1752600" y="1371600"/>
            <a:ext cx="73914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228600" y="304800"/>
            <a:ext cx="3962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cs typeface="Arial" charset="0"/>
              </a:rPr>
              <a:t>   </a:t>
            </a:r>
            <a:r>
              <a:rPr lang="ru-RU" sz="3200" b="1" dirty="0">
                <a:solidFill>
                  <a:schemeClr val="accent2"/>
                </a:solidFill>
                <a:cs typeface="Arial" charset="0"/>
              </a:rPr>
              <a:t>№ </a:t>
            </a:r>
            <a:r>
              <a:rPr lang="en-US" sz="3200" b="1" dirty="0">
                <a:solidFill>
                  <a:schemeClr val="accent2"/>
                </a:solidFill>
                <a:cs typeface="Arial" charset="0"/>
              </a:rPr>
              <a:t>781</a:t>
            </a:r>
            <a:r>
              <a:rPr lang="ru-RU" sz="2400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cs typeface="Arial" charset="0"/>
              </a:rPr>
              <a:t>Пусть </a:t>
            </a:r>
            <a:endParaRPr lang="ru-RU" sz="2400" b="1" dirty="0">
              <a:solidFill>
                <a:schemeClr val="tx2"/>
              </a:solidFill>
              <a:cs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357554" y="500042"/>
            <a:ext cx="2286000" cy="519113"/>
            <a:chOff x="1152" y="864"/>
            <a:chExt cx="1440" cy="327"/>
          </a:xfrm>
        </p:grpSpPr>
        <p:sp>
          <p:nvSpPr>
            <p:cNvPr id="55301" name="Text Box 5"/>
            <p:cNvSpPr txBox="1">
              <a:spLocks noChangeArrowheads="1"/>
            </p:cNvSpPr>
            <p:nvPr/>
          </p:nvSpPr>
          <p:spPr bwMode="auto">
            <a:xfrm>
              <a:off x="1152" y="864"/>
              <a:ext cx="14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800" b="1" dirty="0" err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х</a:t>
              </a:r>
              <a:r>
                <a:rPr lang="ru-RU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</a:t>
              </a: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 + n,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409" name="Freeform 6"/>
            <p:cNvSpPr>
              <a:spLocks/>
            </p:cNvSpPr>
            <p:nvPr/>
          </p:nvSpPr>
          <p:spPr bwMode="auto">
            <a:xfrm>
              <a:off x="1200" y="91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0" name="Freeform 7"/>
            <p:cNvSpPr>
              <a:spLocks/>
            </p:cNvSpPr>
            <p:nvPr/>
          </p:nvSpPr>
          <p:spPr bwMode="auto">
            <a:xfrm>
              <a:off x="2322" y="909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1" name="Freeform 8"/>
            <p:cNvSpPr>
              <a:spLocks/>
            </p:cNvSpPr>
            <p:nvPr/>
          </p:nvSpPr>
          <p:spPr bwMode="auto">
            <a:xfrm>
              <a:off x="1827" y="909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286513" y="500042"/>
            <a:ext cx="2286000" cy="519113"/>
            <a:chOff x="1110" y="1391"/>
            <a:chExt cx="1440" cy="327"/>
          </a:xfrm>
        </p:grpSpPr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1110" y="1391"/>
              <a:ext cx="14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y</a:t>
              </a:r>
              <a:r>
                <a:rPr lang="ru-RU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= </a:t>
              </a: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 – n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405" name="Freeform 11"/>
            <p:cNvSpPr>
              <a:spLocks/>
            </p:cNvSpPr>
            <p:nvPr/>
          </p:nvSpPr>
          <p:spPr bwMode="auto">
            <a:xfrm>
              <a:off x="1200" y="139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06" name="Freeform 12"/>
            <p:cNvSpPr>
              <a:spLocks/>
            </p:cNvSpPr>
            <p:nvPr/>
          </p:nvSpPr>
          <p:spPr bwMode="auto">
            <a:xfrm>
              <a:off x="2235" y="1436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07" name="Freeform 13"/>
            <p:cNvSpPr>
              <a:spLocks/>
            </p:cNvSpPr>
            <p:nvPr/>
          </p:nvSpPr>
          <p:spPr bwMode="auto">
            <a:xfrm>
              <a:off x="1740" y="139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1" name="Text Box 14"/>
          <p:cNvSpPr txBox="1">
            <a:spLocks noChangeArrowheads="1"/>
          </p:cNvSpPr>
          <p:nvPr/>
        </p:nvSpPr>
        <p:spPr bwMode="auto">
          <a:xfrm>
            <a:off x="228600" y="914400"/>
            <a:ext cx="41290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cs typeface="Arial" charset="0"/>
              </a:rPr>
              <a:t>Выразите </a:t>
            </a:r>
            <a:r>
              <a:rPr lang="ru-RU" sz="2400" b="1" dirty="0" smtClean="0">
                <a:solidFill>
                  <a:schemeClr val="tx2"/>
                </a:solidFill>
                <a:cs typeface="Arial" charset="0"/>
              </a:rPr>
              <a:t>через         ,       </a:t>
            </a:r>
            <a:endParaRPr lang="ru-RU" sz="2400" b="1" dirty="0">
              <a:solidFill>
                <a:schemeClr val="tx2"/>
              </a:solidFill>
              <a:cs typeface="Arial" charset="0"/>
            </a:endParaRPr>
          </a:p>
          <a:p>
            <a:r>
              <a:rPr lang="ru-RU" sz="2400" b="1" dirty="0">
                <a:solidFill>
                  <a:schemeClr val="tx2"/>
                </a:solidFill>
                <a:cs typeface="Arial" charset="0"/>
              </a:rPr>
              <a:t>векторы  </a:t>
            </a: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529000" y="857232"/>
            <a:ext cx="533400" cy="519112"/>
            <a:chOff x="567" y="1827"/>
            <a:chExt cx="336" cy="327"/>
          </a:xfrm>
        </p:grpSpPr>
        <p:sp>
          <p:nvSpPr>
            <p:cNvPr id="55312" name="Text Box 16"/>
            <p:cNvSpPr txBox="1">
              <a:spLocks noChangeArrowheads="1"/>
            </p:cNvSpPr>
            <p:nvPr/>
          </p:nvSpPr>
          <p:spPr bwMode="auto">
            <a:xfrm>
              <a:off x="567" y="1827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403" name="Freeform 17"/>
            <p:cNvSpPr>
              <a:spLocks/>
            </p:cNvSpPr>
            <p:nvPr/>
          </p:nvSpPr>
          <p:spPr bwMode="auto">
            <a:xfrm>
              <a:off x="639" y="1917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429125" y="857250"/>
            <a:ext cx="533400" cy="519112"/>
            <a:chOff x="1830" y="2547"/>
            <a:chExt cx="336" cy="327"/>
          </a:xfrm>
        </p:grpSpPr>
        <p:sp>
          <p:nvSpPr>
            <p:cNvPr id="13400" name="Freeform 19"/>
            <p:cNvSpPr>
              <a:spLocks/>
            </p:cNvSpPr>
            <p:nvPr/>
          </p:nvSpPr>
          <p:spPr bwMode="auto">
            <a:xfrm>
              <a:off x="1875" y="2637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6" name="Text Box 20"/>
            <p:cNvSpPr txBox="1">
              <a:spLocks noChangeArrowheads="1"/>
            </p:cNvSpPr>
            <p:nvPr/>
          </p:nvSpPr>
          <p:spPr bwMode="auto">
            <a:xfrm>
              <a:off x="1830" y="2547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n</a:t>
              </a:r>
              <a:endPara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28600" y="1876425"/>
            <a:ext cx="1905000" cy="519113"/>
            <a:chOff x="144" y="1632"/>
            <a:chExt cx="1200" cy="327"/>
          </a:xfrm>
        </p:grpSpPr>
        <p:sp>
          <p:nvSpPr>
            <p:cNvPr id="55318" name="Text Box 22"/>
            <p:cNvSpPr txBox="1">
              <a:spLocks noChangeArrowheads="1"/>
            </p:cNvSpPr>
            <p:nvPr/>
          </p:nvSpPr>
          <p:spPr bwMode="auto">
            <a:xfrm>
              <a:off x="144" y="1632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2х – 2у</a:t>
              </a:r>
            </a:p>
          </p:txBody>
        </p:sp>
        <p:sp>
          <p:nvSpPr>
            <p:cNvPr id="13398" name="Freeform 23"/>
            <p:cNvSpPr>
              <a:spLocks/>
            </p:cNvSpPr>
            <p:nvPr/>
          </p:nvSpPr>
          <p:spPr bwMode="auto">
            <a:xfrm>
              <a:off x="343" y="1679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99" name="Freeform 24"/>
            <p:cNvSpPr>
              <a:spLocks/>
            </p:cNvSpPr>
            <p:nvPr/>
          </p:nvSpPr>
          <p:spPr bwMode="auto">
            <a:xfrm>
              <a:off x="816" y="1680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228600" y="2819400"/>
            <a:ext cx="1905000" cy="762000"/>
            <a:chOff x="624" y="2256"/>
            <a:chExt cx="1200" cy="480"/>
          </a:xfrm>
        </p:grpSpPr>
        <p:sp>
          <p:nvSpPr>
            <p:cNvPr id="55322" name="Text Box 26"/>
            <p:cNvSpPr txBox="1">
              <a:spLocks noChangeArrowheads="1"/>
            </p:cNvSpPr>
            <p:nvPr/>
          </p:nvSpPr>
          <p:spPr bwMode="auto">
            <a:xfrm>
              <a:off x="624" y="2304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2х +    у</a:t>
              </a:r>
            </a:p>
          </p:txBody>
        </p:sp>
        <p:sp>
          <p:nvSpPr>
            <p:cNvPr id="13391" name="Freeform 27"/>
            <p:cNvSpPr>
              <a:spLocks/>
            </p:cNvSpPr>
            <p:nvPr/>
          </p:nvSpPr>
          <p:spPr bwMode="auto">
            <a:xfrm>
              <a:off x="823" y="235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92" name="Freeform 28"/>
            <p:cNvSpPr>
              <a:spLocks/>
            </p:cNvSpPr>
            <p:nvPr/>
          </p:nvSpPr>
          <p:spPr bwMode="auto">
            <a:xfrm>
              <a:off x="1351" y="235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1152" y="2256"/>
              <a:ext cx="336" cy="480"/>
              <a:chOff x="1488" y="3216"/>
              <a:chExt cx="336" cy="480"/>
            </a:xfrm>
          </p:grpSpPr>
          <p:sp>
            <p:nvSpPr>
              <p:cNvPr id="55326" name="Text Box 30"/>
              <p:cNvSpPr txBox="1">
                <a:spLocks noChangeArrowheads="1"/>
              </p:cNvSpPr>
              <p:nvPr/>
            </p:nvSpPr>
            <p:spPr bwMode="auto">
              <a:xfrm>
                <a:off x="1488" y="340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2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55327" name="Text Box 31"/>
              <p:cNvSpPr txBox="1">
                <a:spLocks noChangeArrowheads="1"/>
              </p:cNvSpPr>
              <p:nvPr/>
            </p:nvSpPr>
            <p:spPr bwMode="auto">
              <a:xfrm>
                <a:off x="1488" y="3216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1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13396" name="Freeform 32"/>
              <p:cNvSpPr>
                <a:spLocks/>
              </p:cNvSpPr>
              <p:nvPr/>
            </p:nvSpPr>
            <p:spPr bwMode="auto">
              <a:xfrm>
                <a:off x="1520" y="3456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304800" y="4648200"/>
            <a:ext cx="1905000" cy="762000"/>
            <a:chOff x="624" y="2256"/>
            <a:chExt cx="1200" cy="480"/>
          </a:xfrm>
        </p:grpSpPr>
        <p:sp>
          <p:nvSpPr>
            <p:cNvPr id="55330" name="Text Box 34"/>
            <p:cNvSpPr txBox="1">
              <a:spLocks noChangeArrowheads="1"/>
            </p:cNvSpPr>
            <p:nvPr/>
          </p:nvSpPr>
          <p:spPr bwMode="auto">
            <a:xfrm>
              <a:off x="624" y="2304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8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–х –    у</a:t>
              </a:r>
            </a:p>
          </p:txBody>
        </p:sp>
        <p:sp>
          <p:nvSpPr>
            <p:cNvPr id="13384" name="Freeform 35"/>
            <p:cNvSpPr>
              <a:spLocks/>
            </p:cNvSpPr>
            <p:nvPr/>
          </p:nvSpPr>
          <p:spPr bwMode="auto">
            <a:xfrm>
              <a:off x="823" y="2351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85" name="Freeform 36"/>
            <p:cNvSpPr>
              <a:spLocks/>
            </p:cNvSpPr>
            <p:nvPr/>
          </p:nvSpPr>
          <p:spPr bwMode="auto">
            <a:xfrm>
              <a:off x="1351" y="2352"/>
              <a:ext cx="185" cy="1"/>
            </a:xfrm>
            <a:custGeom>
              <a:avLst/>
              <a:gdLst>
                <a:gd name="T0" fmla="*/ 0 w 185"/>
                <a:gd name="T1" fmla="*/ 0 h 1"/>
                <a:gd name="T2" fmla="*/ 185 w 185"/>
                <a:gd name="T3" fmla="*/ 0 h 1"/>
                <a:gd name="T4" fmla="*/ 0 60000 65536"/>
                <a:gd name="T5" fmla="*/ 0 60000 65536"/>
                <a:gd name="T6" fmla="*/ 0 w 185"/>
                <a:gd name="T7" fmla="*/ 0 h 1"/>
                <a:gd name="T8" fmla="*/ 185 w 1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5" h="1">
                  <a:moveTo>
                    <a:pt x="0" y="0"/>
                  </a:moveTo>
                  <a:lnTo>
                    <a:pt x="185" y="0"/>
                  </a:lnTo>
                </a:path>
              </a:pathLst>
            </a:custGeom>
            <a:noFill/>
            <a:ln w="19050">
              <a:solidFill>
                <a:srgbClr val="0033C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1152" y="2256"/>
              <a:ext cx="336" cy="480"/>
              <a:chOff x="1488" y="3216"/>
              <a:chExt cx="336" cy="480"/>
            </a:xfrm>
          </p:grpSpPr>
          <p:sp>
            <p:nvSpPr>
              <p:cNvPr id="55334" name="Text Box 38"/>
              <p:cNvSpPr txBox="1">
                <a:spLocks noChangeArrowheads="1"/>
              </p:cNvSpPr>
              <p:nvPr/>
            </p:nvSpPr>
            <p:spPr bwMode="auto">
              <a:xfrm>
                <a:off x="1488" y="340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3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55335" name="Text Box 39"/>
              <p:cNvSpPr txBox="1">
                <a:spLocks noChangeArrowheads="1"/>
              </p:cNvSpPr>
              <p:nvPr/>
            </p:nvSpPr>
            <p:spPr bwMode="auto">
              <a:xfrm>
                <a:off x="1488" y="3216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1</a:t>
                </a:r>
                <a:endParaRPr lang="ru-RU" sz="2400">
                  <a:solidFill>
                    <a:srgbClr val="0033CC"/>
                  </a:solidFill>
                  <a:cs typeface="Arial" charset="0"/>
                </a:endParaRPr>
              </a:p>
            </p:txBody>
          </p:sp>
          <p:sp>
            <p:nvSpPr>
              <p:cNvPr id="13389" name="Freeform 40"/>
              <p:cNvSpPr>
                <a:spLocks/>
              </p:cNvSpPr>
              <p:nvPr/>
            </p:nvSpPr>
            <p:spPr bwMode="auto">
              <a:xfrm>
                <a:off x="1520" y="3456"/>
                <a:ext cx="168" cy="1"/>
              </a:xfrm>
              <a:custGeom>
                <a:avLst/>
                <a:gdLst>
                  <a:gd name="T0" fmla="*/ 0 w 168"/>
                  <a:gd name="T1" fmla="*/ 0 h 1"/>
                  <a:gd name="T2" fmla="*/ 168 w 168"/>
                  <a:gd name="T3" fmla="*/ 0 h 1"/>
                  <a:gd name="T4" fmla="*/ 0 60000 65536"/>
                  <a:gd name="T5" fmla="*/ 0 60000 65536"/>
                  <a:gd name="T6" fmla="*/ 0 w 168"/>
                  <a:gd name="T7" fmla="*/ 0 h 1"/>
                  <a:gd name="T8" fmla="*/ 168 w 16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8" h="1">
                    <a:moveTo>
                      <a:pt x="0" y="0"/>
                    </a:moveTo>
                    <a:lnTo>
                      <a:pt x="168" y="0"/>
                    </a:lnTo>
                  </a:path>
                </a:pathLst>
              </a:custGeom>
              <a:noFill/>
              <a:ln w="28575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aphicFrame>
        <p:nvGraphicFramePr>
          <p:cNvPr id="55337" name="Object 41"/>
          <p:cNvGraphicFramePr>
            <a:graphicFrameLocks noChangeAspect="1"/>
          </p:cNvGraphicFramePr>
          <p:nvPr/>
        </p:nvGraphicFramePr>
        <p:xfrm>
          <a:off x="1600200" y="1828800"/>
          <a:ext cx="7351713" cy="620713"/>
        </p:xfrm>
        <a:graphic>
          <a:graphicData uri="http://schemas.openxmlformats.org/presentationml/2006/ole">
            <p:oleObj spid="_x0000_s48130" name="Формула" r:id="rId4" imgW="3009900" imgH="254000" progId="Equation.3">
              <p:embed/>
            </p:oleObj>
          </a:graphicData>
        </a:graphic>
      </p:graphicFrame>
      <p:graphicFrame>
        <p:nvGraphicFramePr>
          <p:cNvPr id="13315" name="Object 42"/>
          <p:cNvGraphicFramePr>
            <a:graphicFrameLocks noChangeAspect="1"/>
          </p:cNvGraphicFramePr>
          <p:nvPr/>
        </p:nvGraphicFramePr>
        <p:xfrm>
          <a:off x="1828800" y="4572000"/>
          <a:ext cx="6948488" cy="1981200"/>
        </p:xfrm>
        <a:graphic>
          <a:graphicData uri="http://schemas.openxmlformats.org/presentationml/2006/ole">
            <p:oleObj spid="_x0000_s48131" name="Формула" r:id="rId5" imgW="2844800" imgH="812800" progId="Equation.3">
              <p:embed/>
            </p:oleObj>
          </a:graphicData>
        </a:graphic>
      </p:graphicFrame>
      <p:graphicFrame>
        <p:nvGraphicFramePr>
          <p:cNvPr id="13316" name="Object 43"/>
          <p:cNvGraphicFramePr>
            <a:graphicFrameLocks noChangeAspect="1"/>
          </p:cNvGraphicFramePr>
          <p:nvPr/>
        </p:nvGraphicFramePr>
        <p:xfrm>
          <a:off x="1905000" y="2667000"/>
          <a:ext cx="7058025" cy="1985963"/>
        </p:xfrm>
        <a:graphic>
          <a:graphicData uri="http://schemas.openxmlformats.org/presentationml/2006/ole">
            <p:oleObj spid="_x0000_s48132" name="Формула" r:id="rId6" imgW="2921000" imgH="812800" progId="Equation.3">
              <p:embed/>
            </p:oleObj>
          </a:graphicData>
        </a:graphic>
      </p:graphicFrame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1447800" y="1295400"/>
            <a:ext cx="7696200" cy="5478463"/>
            <a:chOff x="48" y="1728"/>
            <a:chExt cx="5649" cy="2539"/>
          </a:xfrm>
        </p:grpSpPr>
        <p:sp>
          <p:nvSpPr>
            <p:cNvPr id="55341" name="Freeform 45"/>
            <p:cNvSpPr>
              <a:spLocks/>
            </p:cNvSpPr>
            <p:nvPr/>
          </p:nvSpPr>
          <p:spPr bwMode="auto">
            <a:xfrm>
              <a:off x="48" y="1811"/>
              <a:ext cx="5649" cy="2456"/>
            </a:xfrm>
            <a:custGeom>
              <a:avLst/>
              <a:gdLst/>
              <a:ahLst/>
              <a:cxnLst>
                <a:cxn ang="0">
                  <a:pos x="401" y="57"/>
                </a:cxn>
                <a:cxn ang="0">
                  <a:pos x="707" y="47"/>
                </a:cxn>
                <a:cxn ang="0">
                  <a:pos x="1030" y="57"/>
                </a:cxn>
                <a:cxn ang="0">
                  <a:pos x="1354" y="57"/>
                </a:cxn>
                <a:cxn ang="0">
                  <a:pos x="1660" y="57"/>
                </a:cxn>
                <a:cxn ang="0">
                  <a:pos x="1971" y="51"/>
                </a:cxn>
                <a:cxn ang="0">
                  <a:pos x="2268" y="49"/>
                </a:cxn>
                <a:cxn ang="0">
                  <a:pos x="2575" y="45"/>
                </a:cxn>
                <a:cxn ang="0">
                  <a:pos x="2917" y="35"/>
                </a:cxn>
                <a:cxn ang="0">
                  <a:pos x="3261" y="33"/>
                </a:cxn>
                <a:cxn ang="0">
                  <a:pos x="3635" y="35"/>
                </a:cxn>
                <a:cxn ang="0">
                  <a:pos x="3966" y="37"/>
                </a:cxn>
                <a:cxn ang="0">
                  <a:pos x="4331" y="33"/>
                </a:cxn>
                <a:cxn ang="0">
                  <a:pos x="4694" y="29"/>
                </a:cxn>
                <a:cxn ang="0">
                  <a:pos x="5041" y="33"/>
                </a:cxn>
                <a:cxn ang="0">
                  <a:pos x="5404" y="39"/>
                </a:cxn>
                <a:cxn ang="0">
                  <a:pos x="5408" y="901"/>
                </a:cxn>
                <a:cxn ang="0">
                  <a:pos x="5496" y="2013"/>
                </a:cxn>
                <a:cxn ang="0">
                  <a:pos x="5584" y="2293"/>
                </a:cxn>
                <a:cxn ang="0">
                  <a:pos x="5528" y="2373"/>
                </a:cxn>
                <a:cxn ang="0">
                  <a:pos x="4726" y="2253"/>
                </a:cxn>
                <a:cxn ang="0">
                  <a:pos x="4036" y="2317"/>
                </a:cxn>
                <a:cxn ang="0">
                  <a:pos x="3460" y="2405"/>
                </a:cxn>
                <a:cxn ang="0">
                  <a:pos x="3007" y="2397"/>
                </a:cxn>
                <a:cxn ang="0">
                  <a:pos x="2417" y="2373"/>
                </a:cxn>
                <a:cxn ang="0">
                  <a:pos x="1988" y="2223"/>
                </a:cxn>
                <a:cxn ang="0">
                  <a:pos x="1687" y="2398"/>
                </a:cxn>
                <a:cxn ang="0">
                  <a:pos x="1113" y="2398"/>
                </a:cxn>
                <a:cxn ang="0">
                  <a:pos x="429" y="2398"/>
                </a:cxn>
                <a:cxn ang="0">
                  <a:pos x="19" y="2252"/>
                </a:cxn>
                <a:cxn ang="0">
                  <a:pos x="210" y="1901"/>
                </a:cxn>
                <a:cxn ang="0">
                  <a:pos x="237" y="701"/>
                </a:cxn>
                <a:cxn ang="0">
                  <a:pos x="266" y="152"/>
                </a:cxn>
              </a:cxnLst>
              <a:rect l="0" t="0" r="r" b="b"/>
              <a:pathLst>
                <a:path w="5649" h="2456">
                  <a:moveTo>
                    <a:pt x="264" y="155"/>
                  </a:moveTo>
                  <a:cubicBezTo>
                    <a:pt x="287" y="140"/>
                    <a:pt x="354" y="57"/>
                    <a:pt x="401" y="57"/>
                  </a:cubicBezTo>
                  <a:cubicBezTo>
                    <a:pt x="449" y="58"/>
                    <a:pt x="496" y="161"/>
                    <a:pt x="548" y="160"/>
                  </a:cubicBezTo>
                  <a:cubicBezTo>
                    <a:pt x="598" y="158"/>
                    <a:pt x="655" y="50"/>
                    <a:pt x="707" y="47"/>
                  </a:cubicBezTo>
                  <a:cubicBezTo>
                    <a:pt x="760" y="45"/>
                    <a:pt x="812" y="143"/>
                    <a:pt x="867" y="145"/>
                  </a:cubicBezTo>
                  <a:cubicBezTo>
                    <a:pt x="921" y="147"/>
                    <a:pt x="977" y="55"/>
                    <a:pt x="1030" y="57"/>
                  </a:cubicBezTo>
                  <a:cubicBezTo>
                    <a:pt x="1084" y="59"/>
                    <a:pt x="1136" y="155"/>
                    <a:pt x="1191" y="155"/>
                  </a:cubicBezTo>
                  <a:cubicBezTo>
                    <a:pt x="1245" y="155"/>
                    <a:pt x="1301" y="57"/>
                    <a:pt x="1354" y="57"/>
                  </a:cubicBezTo>
                  <a:cubicBezTo>
                    <a:pt x="1407" y="58"/>
                    <a:pt x="1459" y="160"/>
                    <a:pt x="1510" y="160"/>
                  </a:cubicBezTo>
                  <a:cubicBezTo>
                    <a:pt x="1561" y="160"/>
                    <a:pt x="1608" y="55"/>
                    <a:pt x="1660" y="57"/>
                  </a:cubicBezTo>
                  <a:cubicBezTo>
                    <a:pt x="1712" y="60"/>
                    <a:pt x="1772" y="175"/>
                    <a:pt x="1824" y="174"/>
                  </a:cubicBezTo>
                  <a:cubicBezTo>
                    <a:pt x="1877" y="173"/>
                    <a:pt x="1921" y="48"/>
                    <a:pt x="1971" y="51"/>
                  </a:cubicBezTo>
                  <a:cubicBezTo>
                    <a:pt x="2021" y="54"/>
                    <a:pt x="2078" y="191"/>
                    <a:pt x="2128" y="191"/>
                  </a:cubicBezTo>
                  <a:cubicBezTo>
                    <a:pt x="2177" y="191"/>
                    <a:pt x="2219" y="51"/>
                    <a:pt x="2268" y="49"/>
                  </a:cubicBezTo>
                  <a:cubicBezTo>
                    <a:pt x="2316" y="47"/>
                    <a:pt x="2369" y="182"/>
                    <a:pt x="2421" y="181"/>
                  </a:cubicBezTo>
                  <a:cubicBezTo>
                    <a:pt x="2472" y="180"/>
                    <a:pt x="2523" y="43"/>
                    <a:pt x="2575" y="45"/>
                  </a:cubicBezTo>
                  <a:cubicBezTo>
                    <a:pt x="2627" y="47"/>
                    <a:pt x="2679" y="193"/>
                    <a:pt x="2735" y="191"/>
                  </a:cubicBezTo>
                  <a:cubicBezTo>
                    <a:pt x="2792" y="189"/>
                    <a:pt x="2856" y="39"/>
                    <a:pt x="2917" y="35"/>
                  </a:cubicBezTo>
                  <a:cubicBezTo>
                    <a:pt x="2978" y="31"/>
                    <a:pt x="3043" y="165"/>
                    <a:pt x="3100" y="165"/>
                  </a:cubicBezTo>
                  <a:cubicBezTo>
                    <a:pt x="3158" y="165"/>
                    <a:pt x="3200" y="30"/>
                    <a:pt x="3261" y="33"/>
                  </a:cubicBezTo>
                  <a:cubicBezTo>
                    <a:pt x="3321" y="36"/>
                    <a:pt x="3398" y="181"/>
                    <a:pt x="3460" y="181"/>
                  </a:cubicBezTo>
                  <a:cubicBezTo>
                    <a:pt x="3522" y="181"/>
                    <a:pt x="3578" y="37"/>
                    <a:pt x="3635" y="35"/>
                  </a:cubicBezTo>
                  <a:cubicBezTo>
                    <a:pt x="3691" y="33"/>
                    <a:pt x="3743" y="167"/>
                    <a:pt x="3798" y="167"/>
                  </a:cubicBezTo>
                  <a:cubicBezTo>
                    <a:pt x="3853" y="167"/>
                    <a:pt x="3906" y="37"/>
                    <a:pt x="3966" y="37"/>
                  </a:cubicBezTo>
                  <a:cubicBezTo>
                    <a:pt x="4025" y="37"/>
                    <a:pt x="4091" y="166"/>
                    <a:pt x="4153" y="165"/>
                  </a:cubicBezTo>
                  <a:cubicBezTo>
                    <a:pt x="4214" y="164"/>
                    <a:pt x="4273" y="35"/>
                    <a:pt x="4331" y="33"/>
                  </a:cubicBezTo>
                  <a:cubicBezTo>
                    <a:pt x="4388" y="31"/>
                    <a:pt x="4439" y="156"/>
                    <a:pt x="4500" y="155"/>
                  </a:cubicBezTo>
                  <a:cubicBezTo>
                    <a:pt x="4560" y="154"/>
                    <a:pt x="4633" y="30"/>
                    <a:pt x="4694" y="29"/>
                  </a:cubicBezTo>
                  <a:cubicBezTo>
                    <a:pt x="4755" y="28"/>
                    <a:pt x="4807" y="150"/>
                    <a:pt x="4865" y="151"/>
                  </a:cubicBezTo>
                  <a:cubicBezTo>
                    <a:pt x="4922" y="152"/>
                    <a:pt x="4979" y="31"/>
                    <a:pt x="5041" y="33"/>
                  </a:cubicBezTo>
                  <a:cubicBezTo>
                    <a:pt x="5103" y="35"/>
                    <a:pt x="5179" y="162"/>
                    <a:pt x="5239" y="163"/>
                  </a:cubicBezTo>
                  <a:cubicBezTo>
                    <a:pt x="5299" y="164"/>
                    <a:pt x="5353" y="0"/>
                    <a:pt x="5404" y="39"/>
                  </a:cubicBezTo>
                  <a:cubicBezTo>
                    <a:pt x="5456" y="78"/>
                    <a:pt x="5545" y="253"/>
                    <a:pt x="5546" y="397"/>
                  </a:cubicBezTo>
                  <a:cubicBezTo>
                    <a:pt x="5547" y="541"/>
                    <a:pt x="5408" y="701"/>
                    <a:pt x="5408" y="901"/>
                  </a:cubicBezTo>
                  <a:cubicBezTo>
                    <a:pt x="5408" y="1101"/>
                    <a:pt x="5529" y="1412"/>
                    <a:pt x="5544" y="1597"/>
                  </a:cubicBezTo>
                  <a:cubicBezTo>
                    <a:pt x="5559" y="1782"/>
                    <a:pt x="5504" y="1908"/>
                    <a:pt x="5496" y="2013"/>
                  </a:cubicBezTo>
                  <a:cubicBezTo>
                    <a:pt x="5488" y="2118"/>
                    <a:pt x="5481" y="2182"/>
                    <a:pt x="5496" y="2229"/>
                  </a:cubicBezTo>
                  <a:cubicBezTo>
                    <a:pt x="5511" y="2276"/>
                    <a:pt x="5560" y="2280"/>
                    <a:pt x="5584" y="2293"/>
                  </a:cubicBezTo>
                  <a:cubicBezTo>
                    <a:pt x="5608" y="2306"/>
                    <a:pt x="5649" y="2296"/>
                    <a:pt x="5640" y="2309"/>
                  </a:cubicBezTo>
                  <a:cubicBezTo>
                    <a:pt x="5631" y="2322"/>
                    <a:pt x="5603" y="2357"/>
                    <a:pt x="5528" y="2373"/>
                  </a:cubicBezTo>
                  <a:cubicBezTo>
                    <a:pt x="5453" y="2389"/>
                    <a:pt x="5326" y="2425"/>
                    <a:pt x="5192" y="2405"/>
                  </a:cubicBezTo>
                  <a:cubicBezTo>
                    <a:pt x="5058" y="2385"/>
                    <a:pt x="4872" y="2246"/>
                    <a:pt x="4726" y="2253"/>
                  </a:cubicBezTo>
                  <a:cubicBezTo>
                    <a:pt x="4580" y="2260"/>
                    <a:pt x="4431" y="2434"/>
                    <a:pt x="4316" y="2445"/>
                  </a:cubicBezTo>
                  <a:cubicBezTo>
                    <a:pt x="4201" y="2456"/>
                    <a:pt x="4135" y="2345"/>
                    <a:pt x="4036" y="2317"/>
                  </a:cubicBezTo>
                  <a:cubicBezTo>
                    <a:pt x="3936" y="2289"/>
                    <a:pt x="3815" y="2262"/>
                    <a:pt x="3719" y="2277"/>
                  </a:cubicBezTo>
                  <a:cubicBezTo>
                    <a:pt x="3623" y="2292"/>
                    <a:pt x="3542" y="2396"/>
                    <a:pt x="3460" y="2405"/>
                  </a:cubicBezTo>
                  <a:cubicBezTo>
                    <a:pt x="3378" y="2414"/>
                    <a:pt x="3305" y="2334"/>
                    <a:pt x="3230" y="2333"/>
                  </a:cubicBezTo>
                  <a:cubicBezTo>
                    <a:pt x="3154" y="2332"/>
                    <a:pt x="3096" y="2412"/>
                    <a:pt x="3007" y="2397"/>
                  </a:cubicBezTo>
                  <a:cubicBezTo>
                    <a:pt x="2918" y="2382"/>
                    <a:pt x="2796" y="2249"/>
                    <a:pt x="2698" y="2245"/>
                  </a:cubicBezTo>
                  <a:cubicBezTo>
                    <a:pt x="2600" y="2241"/>
                    <a:pt x="2497" y="2356"/>
                    <a:pt x="2417" y="2373"/>
                  </a:cubicBezTo>
                  <a:cubicBezTo>
                    <a:pt x="2337" y="2390"/>
                    <a:pt x="2287" y="2374"/>
                    <a:pt x="2216" y="2349"/>
                  </a:cubicBezTo>
                  <a:cubicBezTo>
                    <a:pt x="2145" y="2324"/>
                    <a:pt x="2048" y="2224"/>
                    <a:pt x="1988" y="2223"/>
                  </a:cubicBezTo>
                  <a:cubicBezTo>
                    <a:pt x="1928" y="2222"/>
                    <a:pt x="1902" y="2311"/>
                    <a:pt x="1851" y="2340"/>
                  </a:cubicBezTo>
                  <a:cubicBezTo>
                    <a:pt x="1801" y="2369"/>
                    <a:pt x="1761" y="2408"/>
                    <a:pt x="1687" y="2398"/>
                  </a:cubicBezTo>
                  <a:cubicBezTo>
                    <a:pt x="1615" y="2389"/>
                    <a:pt x="1510" y="2281"/>
                    <a:pt x="1414" y="2281"/>
                  </a:cubicBezTo>
                  <a:cubicBezTo>
                    <a:pt x="1318" y="2281"/>
                    <a:pt x="1227" y="2398"/>
                    <a:pt x="1113" y="2398"/>
                  </a:cubicBezTo>
                  <a:cubicBezTo>
                    <a:pt x="999" y="2398"/>
                    <a:pt x="843" y="2281"/>
                    <a:pt x="729" y="2281"/>
                  </a:cubicBezTo>
                  <a:cubicBezTo>
                    <a:pt x="616" y="2281"/>
                    <a:pt x="511" y="2384"/>
                    <a:pt x="429" y="2398"/>
                  </a:cubicBezTo>
                  <a:cubicBezTo>
                    <a:pt x="346" y="2413"/>
                    <a:pt x="306" y="2393"/>
                    <a:pt x="237" y="2369"/>
                  </a:cubicBezTo>
                  <a:cubicBezTo>
                    <a:pt x="169" y="2345"/>
                    <a:pt x="36" y="2281"/>
                    <a:pt x="19" y="2252"/>
                  </a:cubicBezTo>
                  <a:cubicBezTo>
                    <a:pt x="0" y="2223"/>
                    <a:pt x="95" y="2252"/>
                    <a:pt x="128" y="2194"/>
                  </a:cubicBezTo>
                  <a:cubicBezTo>
                    <a:pt x="160" y="2135"/>
                    <a:pt x="192" y="2022"/>
                    <a:pt x="210" y="1901"/>
                  </a:cubicBezTo>
                  <a:cubicBezTo>
                    <a:pt x="228" y="1780"/>
                    <a:pt x="236" y="1666"/>
                    <a:pt x="241" y="1466"/>
                  </a:cubicBezTo>
                  <a:cubicBezTo>
                    <a:pt x="245" y="1266"/>
                    <a:pt x="239" y="885"/>
                    <a:pt x="237" y="701"/>
                  </a:cubicBezTo>
                  <a:cubicBezTo>
                    <a:pt x="236" y="518"/>
                    <a:pt x="225" y="455"/>
                    <a:pt x="229" y="364"/>
                  </a:cubicBezTo>
                  <a:cubicBezTo>
                    <a:pt x="235" y="272"/>
                    <a:pt x="258" y="196"/>
                    <a:pt x="266" y="152"/>
                  </a:cubicBezTo>
                </a:path>
              </a:pathLst>
            </a:custGeom>
            <a:gradFill rotWithShape="1">
              <a:gsLst>
                <a:gs pos="0">
                  <a:srgbClr val="A6D6DA"/>
                </a:gs>
                <a:gs pos="50000">
                  <a:schemeClr val="bg1"/>
                </a:gs>
                <a:gs pos="100000">
                  <a:srgbClr val="A6D6DA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387" y="1751"/>
              <a:ext cx="92" cy="235"/>
              <a:chOff x="275" y="191"/>
              <a:chExt cx="161" cy="385"/>
            </a:xfrm>
          </p:grpSpPr>
          <p:sp>
            <p:nvSpPr>
              <p:cNvPr id="13381" name="Oval 4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44" name="Freeform 48"/>
              <p:cNvSpPr>
                <a:spLocks/>
              </p:cNvSpPr>
              <p:nvPr/>
            </p:nvSpPr>
            <p:spPr bwMode="auto">
              <a:xfrm>
                <a:off x="275" y="191"/>
                <a:ext cx="161" cy="371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695" y="1752"/>
              <a:ext cx="93" cy="234"/>
              <a:chOff x="275" y="191"/>
              <a:chExt cx="161" cy="385"/>
            </a:xfrm>
          </p:grpSpPr>
          <p:sp>
            <p:nvSpPr>
              <p:cNvPr id="13379" name="Oval 5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47" name="Freeform 51"/>
              <p:cNvSpPr>
                <a:spLocks/>
              </p:cNvSpPr>
              <p:nvPr/>
            </p:nvSpPr>
            <p:spPr bwMode="auto">
              <a:xfrm>
                <a:off x="274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52"/>
            <p:cNvGrpSpPr>
              <a:grpSpLocks/>
            </p:cNvGrpSpPr>
            <p:nvPr/>
          </p:nvGrpSpPr>
          <p:grpSpPr bwMode="auto">
            <a:xfrm>
              <a:off x="1025" y="1752"/>
              <a:ext cx="90" cy="234"/>
              <a:chOff x="275" y="191"/>
              <a:chExt cx="161" cy="385"/>
            </a:xfrm>
          </p:grpSpPr>
          <p:sp>
            <p:nvSpPr>
              <p:cNvPr id="13377" name="Oval 5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0" name="Freeform 54"/>
              <p:cNvSpPr>
                <a:spLocks/>
              </p:cNvSpPr>
              <p:nvPr/>
            </p:nvSpPr>
            <p:spPr bwMode="auto">
              <a:xfrm>
                <a:off x="274" y="191"/>
                <a:ext cx="163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55"/>
            <p:cNvGrpSpPr>
              <a:grpSpLocks/>
            </p:cNvGrpSpPr>
            <p:nvPr/>
          </p:nvGrpSpPr>
          <p:grpSpPr bwMode="auto">
            <a:xfrm>
              <a:off x="1352" y="1752"/>
              <a:ext cx="92" cy="234"/>
              <a:chOff x="275" y="191"/>
              <a:chExt cx="161" cy="385"/>
            </a:xfrm>
          </p:grpSpPr>
          <p:sp>
            <p:nvSpPr>
              <p:cNvPr id="13375" name="Oval 5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3" name="Freeform 57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58"/>
            <p:cNvGrpSpPr>
              <a:grpSpLocks/>
            </p:cNvGrpSpPr>
            <p:nvPr/>
          </p:nvGrpSpPr>
          <p:grpSpPr bwMode="auto">
            <a:xfrm>
              <a:off x="1643" y="1752"/>
              <a:ext cx="92" cy="234"/>
              <a:chOff x="275" y="191"/>
              <a:chExt cx="161" cy="385"/>
            </a:xfrm>
          </p:grpSpPr>
          <p:sp>
            <p:nvSpPr>
              <p:cNvPr id="13373" name="Oval 5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6" name="Freeform 60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7" name="Group 61"/>
            <p:cNvGrpSpPr>
              <a:grpSpLocks/>
            </p:cNvGrpSpPr>
            <p:nvPr/>
          </p:nvGrpSpPr>
          <p:grpSpPr bwMode="auto">
            <a:xfrm>
              <a:off x="1972" y="1752"/>
              <a:ext cx="92" cy="234"/>
              <a:chOff x="275" y="191"/>
              <a:chExt cx="161" cy="385"/>
            </a:xfrm>
          </p:grpSpPr>
          <p:sp>
            <p:nvSpPr>
              <p:cNvPr id="13371" name="Oval 6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59" name="Freeform 63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3335" name="Freeform 64"/>
            <p:cNvSpPr>
              <a:spLocks/>
            </p:cNvSpPr>
            <p:nvPr/>
          </p:nvSpPr>
          <p:spPr bwMode="auto">
            <a:xfrm>
              <a:off x="1868" y="2585"/>
              <a:ext cx="141" cy="1449"/>
            </a:xfrm>
            <a:custGeom>
              <a:avLst/>
              <a:gdLst>
                <a:gd name="T0" fmla="*/ 66 w 206"/>
                <a:gd name="T1" fmla="*/ 538 h 2377"/>
                <a:gd name="T2" fmla="*/ 27 w 206"/>
                <a:gd name="T3" fmla="*/ 475 h 2377"/>
                <a:gd name="T4" fmla="*/ 3 w 206"/>
                <a:gd name="T5" fmla="*/ 272 h 2377"/>
                <a:gd name="T6" fmla="*/ 11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6" name="Freeform 65"/>
            <p:cNvSpPr>
              <a:spLocks/>
            </p:cNvSpPr>
            <p:nvPr/>
          </p:nvSpPr>
          <p:spPr bwMode="auto">
            <a:xfrm>
              <a:off x="1298" y="2951"/>
              <a:ext cx="218" cy="1141"/>
            </a:xfrm>
            <a:custGeom>
              <a:avLst/>
              <a:gdLst>
                <a:gd name="T0" fmla="*/ 70 w 384"/>
                <a:gd name="T1" fmla="*/ 954 h 1248"/>
                <a:gd name="T2" fmla="*/ 44 w 384"/>
                <a:gd name="T3" fmla="*/ 843 h 1248"/>
                <a:gd name="T4" fmla="*/ 18 w 384"/>
                <a:gd name="T5" fmla="*/ 51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37" name="Freeform 66"/>
            <p:cNvSpPr>
              <a:spLocks/>
            </p:cNvSpPr>
            <p:nvPr/>
          </p:nvSpPr>
          <p:spPr bwMode="auto">
            <a:xfrm>
              <a:off x="695" y="3332"/>
              <a:ext cx="220" cy="790"/>
            </a:xfrm>
            <a:custGeom>
              <a:avLst/>
              <a:gdLst>
                <a:gd name="T0" fmla="*/ 72 w 384"/>
                <a:gd name="T1" fmla="*/ 317 h 1248"/>
                <a:gd name="T2" fmla="*/ 45 w 384"/>
                <a:gd name="T3" fmla="*/ 280 h 1248"/>
                <a:gd name="T4" fmla="*/ 18 w 384"/>
                <a:gd name="T5" fmla="*/ 170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" name="Group 67"/>
            <p:cNvGrpSpPr>
              <a:grpSpLocks/>
            </p:cNvGrpSpPr>
            <p:nvPr/>
          </p:nvGrpSpPr>
          <p:grpSpPr bwMode="auto">
            <a:xfrm>
              <a:off x="2279" y="1751"/>
              <a:ext cx="92" cy="235"/>
              <a:chOff x="275" y="191"/>
              <a:chExt cx="161" cy="385"/>
            </a:xfrm>
          </p:grpSpPr>
          <p:sp>
            <p:nvSpPr>
              <p:cNvPr id="13369" name="Oval 68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65" name="Freeform 69"/>
              <p:cNvSpPr>
                <a:spLocks/>
              </p:cNvSpPr>
              <p:nvPr/>
            </p:nvSpPr>
            <p:spPr bwMode="auto">
              <a:xfrm>
                <a:off x="276" y="191"/>
                <a:ext cx="161" cy="371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9" name="Group 70"/>
            <p:cNvGrpSpPr>
              <a:grpSpLocks/>
            </p:cNvGrpSpPr>
            <p:nvPr/>
          </p:nvGrpSpPr>
          <p:grpSpPr bwMode="auto">
            <a:xfrm>
              <a:off x="2551" y="1728"/>
              <a:ext cx="92" cy="235"/>
              <a:chOff x="275" y="191"/>
              <a:chExt cx="161" cy="385"/>
            </a:xfrm>
          </p:grpSpPr>
          <p:sp>
            <p:nvSpPr>
              <p:cNvPr id="13367" name="Oval 71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68" name="Freeform 72"/>
              <p:cNvSpPr>
                <a:spLocks/>
              </p:cNvSpPr>
              <p:nvPr/>
            </p:nvSpPr>
            <p:spPr bwMode="auto">
              <a:xfrm>
                <a:off x="275" y="191"/>
                <a:ext cx="161" cy="364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" name="Group 73"/>
            <p:cNvGrpSpPr>
              <a:grpSpLocks/>
            </p:cNvGrpSpPr>
            <p:nvPr/>
          </p:nvGrpSpPr>
          <p:grpSpPr bwMode="auto">
            <a:xfrm>
              <a:off x="2897" y="1728"/>
              <a:ext cx="91" cy="234"/>
              <a:chOff x="275" y="191"/>
              <a:chExt cx="161" cy="385"/>
            </a:xfrm>
          </p:grpSpPr>
          <p:sp>
            <p:nvSpPr>
              <p:cNvPr id="13365" name="Oval 74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71" name="Freeform 75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1" name="Group 76"/>
            <p:cNvGrpSpPr>
              <a:grpSpLocks/>
            </p:cNvGrpSpPr>
            <p:nvPr/>
          </p:nvGrpSpPr>
          <p:grpSpPr bwMode="auto">
            <a:xfrm>
              <a:off x="3242" y="1728"/>
              <a:ext cx="92" cy="234"/>
              <a:chOff x="275" y="191"/>
              <a:chExt cx="161" cy="385"/>
            </a:xfrm>
          </p:grpSpPr>
          <p:sp>
            <p:nvSpPr>
              <p:cNvPr id="13363" name="Oval 7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74" name="Freeform 78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2" name="Group 79"/>
            <p:cNvGrpSpPr>
              <a:grpSpLocks/>
            </p:cNvGrpSpPr>
            <p:nvPr/>
          </p:nvGrpSpPr>
          <p:grpSpPr bwMode="auto">
            <a:xfrm>
              <a:off x="3625" y="1728"/>
              <a:ext cx="92" cy="234"/>
              <a:chOff x="275" y="191"/>
              <a:chExt cx="161" cy="385"/>
            </a:xfrm>
          </p:grpSpPr>
          <p:sp>
            <p:nvSpPr>
              <p:cNvPr id="13361" name="Oval 8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77" name="Freeform 81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oup 82"/>
            <p:cNvGrpSpPr>
              <a:grpSpLocks/>
            </p:cNvGrpSpPr>
            <p:nvPr/>
          </p:nvGrpSpPr>
          <p:grpSpPr bwMode="auto">
            <a:xfrm>
              <a:off x="3976" y="1728"/>
              <a:ext cx="91" cy="234"/>
              <a:chOff x="275" y="191"/>
              <a:chExt cx="161" cy="385"/>
            </a:xfrm>
          </p:grpSpPr>
          <p:sp>
            <p:nvSpPr>
              <p:cNvPr id="13359" name="Oval 8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0" name="Freeform 84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4" name="Group 85"/>
            <p:cNvGrpSpPr>
              <a:grpSpLocks/>
            </p:cNvGrpSpPr>
            <p:nvPr/>
          </p:nvGrpSpPr>
          <p:grpSpPr bwMode="auto">
            <a:xfrm>
              <a:off x="4321" y="1728"/>
              <a:ext cx="92" cy="234"/>
              <a:chOff x="275" y="191"/>
              <a:chExt cx="161" cy="385"/>
            </a:xfrm>
          </p:grpSpPr>
          <p:sp>
            <p:nvSpPr>
              <p:cNvPr id="13357" name="Oval 8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3" name="Freeform 87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5" name="Group 88"/>
            <p:cNvGrpSpPr>
              <a:grpSpLocks/>
            </p:cNvGrpSpPr>
            <p:nvPr/>
          </p:nvGrpSpPr>
          <p:grpSpPr bwMode="auto">
            <a:xfrm>
              <a:off x="4710" y="1728"/>
              <a:ext cx="91" cy="234"/>
              <a:chOff x="275" y="191"/>
              <a:chExt cx="161" cy="385"/>
            </a:xfrm>
          </p:grpSpPr>
          <p:sp>
            <p:nvSpPr>
              <p:cNvPr id="13355" name="Oval 8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6" name="Freeform 90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6" name="Group 91"/>
            <p:cNvGrpSpPr>
              <a:grpSpLocks/>
            </p:cNvGrpSpPr>
            <p:nvPr/>
          </p:nvGrpSpPr>
          <p:grpSpPr bwMode="auto">
            <a:xfrm>
              <a:off x="5055" y="1734"/>
              <a:ext cx="92" cy="234"/>
              <a:chOff x="275" y="191"/>
              <a:chExt cx="161" cy="385"/>
            </a:xfrm>
          </p:grpSpPr>
          <p:sp>
            <p:nvSpPr>
              <p:cNvPr id="13353" name="Oval 9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89" name="Freeform 93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7" name="Group 94"/>
            <p:cNvGrpSpPr>
              <a:grpSpLocks/>
            </p:cNvGrpSpPr>
            <p:nvPr/>
          </p:nvGrpSpPr>
          <p:grpSpPr bwMode="auto">
            <a:xfrm>
              <a:off x="5400" y="1728"/>
              <a:ext cx="92" cy="234"/>
              <a:chOff x="275" y="191"/>
              <a:chExt cx="161" cy="385"/>
            </a:xfrm>
          </p:grpSpPr>
          <p:sp>
            <p:nvSpPr>
              <p:cNvPr id="13351" name="Oval 9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392" name="Freeform 96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3348" name="Freeform 97"/>
            <p:cNvSpPr>
              <a:spLocks/>
            </p:cNvSpPr>
            <p:nvPr/>
          </p:nvSpPr>
          <p:spPr bwMode="auto">
            <a:xfrm>
              <a:off x="2638" y="2592"/>
              <a:ext cx="141" cy="1449"/>
            </a:xfrm>
            <a:custGeom>
              <a:avLst/>
              <a:gdLst>
                <a:gd name="T0" fmla="*/ 66 w 206"/>
                <a:gd name="T1" fmla="*/ 538 h 2377"/>
                <a:gd name="T2" fmla="*/ 27 w 206"/>
                <a:gd name="T3" fmla="*/ 475 h 2377"/>
                <a:gd name="T4" fmla="*/ 3 w 206"/>
                <a:gd name="T5" fmla="*/ 272 h 2377"/>
                <a:gd name="T6" fmla="*/ 11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49" name="Freeform 98"/>
            <p:cNvSpPr>
              <a:spLocks/>
            </p:cNvSpPr>
            <p:nvPr/>
          </p:nvSpPr>
          <p:spPr bwMode="auto">
            <a:xfrm>
              <a:off x="3630" y="2976"/>
              <a:ext cx="220" cy="1078"/>
            </a:xfrm>
            <a:custGeom>
              <a:avLst/>
              <a:gdLst>
                <a:gd name="T0" fmla="*/ 72 w 384"/>
                <a:gd name="T1" fmla="*/ 804 h 1248"/>
                <a:gd name="T2" fmla="*/ 45 w 384"/>
                <a:gd name="T3" fmla="*/ 712 h 1248"/>
                <a:gd name="T4" fmla="*/ 18 w 384"/>
                <a:gd name="T5" fmla="*/ 43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50" name="Freeform 99"/>
            <p:cNvSpPr>
              <a:spLocks/>
            </p:cNvSpPr>
            <p:nvPr/>
          </p:nvSpPr>
          <p:spPr bwMode="auto">
            <a:xfrm>
              <a:off x="4623" y="3264"/>
              <a:ext cx="220" cy="790"/>
            </a:xfrm>
            <a:custGeom>
              <a:avLst/>
              <a:gdLst>
                <a:gd name="T0" fmla="*/ 72 w 384"/>
                <a:gd name="T1" fmla="*/ 317 h 1248"/>
                <a:gd name="T2" fmla="*/ 45 w 384"/>
                <a:gd name="T3" fmla="*/ 280 h 1248"/>
                <a:gd name="T4" fmla="*/ 18 w 384"/>
                <a:gd name="T5" fmla="*/ 170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80834 -0.01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-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reeform 2"/>
          <p:cNvSpPr>
            <a:spLocks/>
          </p:cNvSpPr>
          <p:nvPr/>
        </p:nvSpPr>
        <p:spPr bwMode="auto">
          <a:xfrm flipH="1">
            <a:off x="3962400" y="76200"/>
            <a:ext cx="53340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9395" name="Freeform 3"/>
          <p:cNvSpPr>
            <a:spLocks/>
          </p:cNvSpPr>
          <p:nvPr/>
        </p:nvSpPr>
        <p:spPr bwMode="auto">
          <a:xfrm flipH="1" flipV="1">
            <a:off x="3505200" y="2286000"/>
            <a:ext cx="3238500" cy="3213100"/>
          </a:xfrm>
          <a:custGeom>
            <a:avLst/>
            <a:gdLst>
              <a:gd name="T0" fmla="*/ 2147483647 w 2040"/>
              <a:gd name="T1" fmla="*/ 0 h 2024"/>
              <a:gd name="T2" fmla="*/ 0 w 2040"/>
              <a:gd name="T3" fmla="*/ 2147483647 h 2024"/>
              <a:gd name="T4" fmla="*/ 0 60000 65536"/>
              <a:gd name="T5" fmla="*/ 0 60000 65536"/>
              <a:gd name="T6" fmla="*/ 0 w 2040"/>
              <a:gd name="T7" fmla="*/ 0 h 2024"/>
              <a:gd name="T8" fmla="*/ 2040 w 2040"/>
              <a:gd name="T9" fmla="*/ 2024 h 20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40" h="2024">
                <a:moveTo>
                  <a:pt x="2040" y="0"/>
                </a:moveTo>
                <a:lnTo>
                  <a:pt x="0" y="202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228600" y="228600"/>
            <a:ext cx="3505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cs typeface="Arial" charset="0"/>
              </a:rPr>
              <a:t> </a:t>
            </a:r>
            <a:r>
              <a:rPr lang="ru-RU" sz="2400" b="1" dirty="0">
                <a:solidFill>
                  <a:schemeClr val="accent2"/>
                </a:solidFill>
              </a:rPr>
              <a:t>ЗАДАЧА </a:t>
            </a:r>
            <a:r>
              <a:rPr lang="ru-RU" sz="2400" b="1" dirty="0" smtClean="0">
                <a:solidFill>
                  <a:schemeClr val="accent2"/>
                </a:solidFill>
              </a:rPr>
              <a:t>№2</a:t>
            </a:r>
            <a:endParaRPr lang="ru-RU" sz="2400" b="1" dirty="0">
              <a:solidFill>
                <a:schemeClr val="accent2"/>
              </a:solidFill>
            </a:endParaRPr>
          </a:p>
          <a:p>
            <a:r>
              <a:rPr lang="ru-RU" sz="2400" b="1" dirty="0"/>
              <a:t>Построить вектор</a:t>
            </a:r>
            <a:endParaRPr lang="ru-RU" sz="2400" b="1" dirty="0">
              <a:cs typeface="Arial" charset="0"/>
            </a:endParaRPr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304800" y="1295400"/>
          <a:ext cx="3505200" cy="989013"/>
        </p:xfrm>
        <a:graphic>
          <a:graphicData uri="http://schemas.openxmlformats.org/presentationml/2006/ole">
            <p:oleObj spid="_x0000_s49154" name="Формула" r:id="rId4" imgW="1396394" imgH="393529" progId="Equation.3">
              <p:embed/>
            </p:oleObj>
          </a:graphicData>
        </a:graphic>
      </p:graphicFrame>
      <p:sp>
        <p:nvSpPr>
          <p:cNvPr id="15367" name="Freeform 7"/>
          <p:cNvSpPr>
            <a:spLocks/>
          </p:cNvSpPr>
          <p:nvPr/>
        </p:nvSpPr>
        <p:spPr bwMode="auto">
          <a:xfrm>
            <a:off x="558800" y="2451100"/>
            <a:ext cx="3276600" cy="3797300"/>
          </a:xfrm>
          <a:custGeom>
            <a:avLst/>
            <a:gdLst>
              <a:gd name="T0" fmla="*/ 0 w 2064"/>
              <a:gd name="T1" fmla="*/ 2147483647 h 2392"/>
              <a:gd name="T2" fmla="*/ 2147483647 w 2064"/>
              <a:gd name="T3" fmla="*/ 2147483647 h 2392"/>
              <a:gd name="T4" fmla="*/ 2147483647 w 2064"/>
              <a:gd name="T5" fmla="*/ 0 h 2392"/>
              <a:gd name="T6" fmla="*/ 0 w 2064"/>
              <a:gd name="T7" fmla="*/ 2147483647 h 2392"/>
              <a:gd name="T8" fmla="*/ 0 60000 65536"/>
              <a:gd name="T9" fmla="*/ 0 60000 65536"/>
              <a:gd name="T10" fmla="*/ 0 60000 65536"/>
              <a:gd name="T11" fmla="*/ 0 60000 65536"/>
              <a:gd name="T12" fmla="*/ 0 w 2064"/>
              <a:gd name="T13" fmla="*/ 0 h 2392"/>
              <a:gd name="T14" fmla="*/ 2064 w 2064"/>
              <a:gd name="T15" fmla="*/ 2392 h 23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64" h="2392">
                <a:moveTo>
                  <a:pt x="0" y="2392"/>
                </a:moveTo>
                <a:lnTo>
                  <a:pt x="2064" y="352"/>
                </a:lnTo>
                <a:lnTo>
                  <a:pt x="272" y="0"/>
                </a:lnTo>
                <a:lnTo>
                  <a:pt x="0" y="2392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3581400" y="259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6096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А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609600" y="228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15363" name="Object 11"/>
          <p:cNvGraphicFramePr>
            <a:graphicFrameLocks noChangeAspect="1"/>
          </p:cNvGraphicFramePr>
          <p:nvPr/>
        </p:nvGraphicFramePr>
        <p:xfrm>
          <a:off x="3752850" y="1235075"/>
          <a:ext cx="5162550" cy="2041525"/>
        </p:xfrm>
        <a:graphic>
          <a:graphicData uri="http://schemas.openxmlformats.org/presentationml/2006/ole">
            <p:oleObj spid="_x0000_s49155" name="Формула" r:id="rId5" imgW="2057400" imgH="812520" progId="Equation.3">
              <p:embed/>
            </p:oleObj>
          </a:graphicData>
        </a:graphic>
      </p:graphicFrame>
      <p:sp>
        <p:nvSpPr>
          <p:cNvPr id="59404" name="Freeform 12"/>
          <p:cNvSpPr>
            <a:spLocks/>
          </p:cNvSpPr>
          <p:nvPr/>
        </p:nvSpPr>
        <p:spPr bwMode="auto">
          <a:xfrm>
            <a:off x="571500" y="3022600"/>
            <a:ext cx="3238500" cy="3213100"/>
          </a:xfrm>
          <a:custGeom>
            <a:avLst/>
            <a:gdLst>
              <a:gd name="T0" fmla="*/ 2147483647 w 2040"/>
              <a:gd name="T1" fmla="*/ 0 h 2024"/>
              <a:gd name="T2" fmla="*/ 0 w 2040"/>
              <a:gd name="T3" fmla="*/ 2147483647 h 2024"/>
              <a:gd name="T4" fmla="*/ 0 60000 65536"/>
              <a:gd name="T5" fmla="*/ 0 60000 65536"/>
              <a:gd name="T6" fmla="*/ 0 w 2040"/>
              <a:gd name="T7" fmla="*/ 0 h 2024"/>
              <a:gd name="T8" fmla="*/ 2040 w 2040"/>
              <a:gd name="T9" fmla="*/ 2024 h 20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40" h="2024">
                <a:moveTo>
                  <a:pt x="2040" y="0"/>
                </a:moveTo>
                <a:lnTo>
                  <a:pt x="0" y="202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59405" name="Line 13"/>
          <p:cNvSpPr>
            <a:spLocks noChangeShapeType="1"/>
          </p:cNvSpPr>
          <p:nvPr/>
        </p:nvSpPr>
        <p:spPr bwMode="auto">
          <a:xfrm>
            <a:off x="2057400" y="45720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6" name="Line 14"/>
          <p:cNvSpPr>
            <a:spLocks noChangeShapeType="1"/>
          </p:cNvSpPr>
          <p:nvPr/>
        </p:nvSpPr>
        <p:spPr bwMode="auto">
          <a:xfrm>
            <a:off x="2895600" y="37338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7" name="Line 15"/>
          <p:cNvSpPr>
            <a:spLocks noChangeShapeType="1"/>
          </p:cNvSpPr>
          <p:nvPr/>
        </p:nvSpPr>
        <p:spPr bwMode="auto">
          <a:xfrm>
            <a:off x="1295400" y="53340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8" name="Line 16"/>
          <p:cNvSpPr>
            <a:spLocks noChangeShapeType="1"/>
          </p:cNvSpPr>
          <p:nvPr/>
        </p:nvSpPr>
        <p:spPr bwMode="auto">
          <a:xfrm>
            <a:off x="4991100" y="38354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5829300" y="29972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9410" name="Line 18"/>
          <p:cNvSpPr>
            <a:spLocks noChangeShapeType="1"/>
          </p:cNvSpPr>
          <p:nvPr/>
        </p:nvSpPr>
        <p:spPr bwMode="auto">
          <a:xfrm>
            <a:off x="4229100" y="4597400"/>
            <a:ext cx="2286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04825" y="5357813"/>
            <a:ext cx="942975" cy="928687"/>
            <a:chOff x="318" y="3375"/>
            <a:chExt cx="594" cy="585"/>
          </a:xfrm>
        </p:grpSpPr>
        <p:sp>
          <p:nvSpPr>
            <p:cNvPr id="15406" name="Freeform 20"/>
            <p:cNvSpPr>
              <a:spLocks/>
            </p:cNvSpPr>
            <p:nvPr/>
          </p:nvSpPr>
          <p:spPr bwMode="auto">
            <a:xfrm>
              <a:off x="352" y="3424"/>
              <a:ext cx="520" cy="504"/>
            </a:xfrm>
            <a:custGeom>
              <a:avLst/>
              <a:gdLst>
                <a:gd name="T0" fmla="*/ 0 w 520"/>
                <a:gd name="T1" fmla="*/ 504 h 504"/>
                <a:gd name="T2" fmla="*/ 520 w 520"/>
                <a:gd name="T3" fmla="*/ 0 h 504"/>
                <a:gd name="T4" fmla="*/ 0 60000 65536"/>
                <a:gd name="T5" fmla="*/ 0 60000 65536"/>
                <a:gd name="T6" fmla="*/ 0 w 520"/>
                <a:gd name="T7" fmla="*/ 0 h 504"/>
                <a:gd name="T8" fmla="*/ 520 w 520"/>
                <a:gd name="T9" fmla="*/ 504 h 50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20" h="504">
                  <a:moveTo>
                    <a:pt x="0" y="504"/>
                  </a:moveTo>
                  <a:lnTo>
                    <a:pt x="520" y="0"/>
                  </a:ln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7" name="Freeform 21"/>
            <p:cNvSpPr>
              <a:spLocks/>
            </p:cNvSpPr>
            <p:nvPr/>
          </p:nvSpPr>
          <p:spPr bwMode="auto">
            <a:xfrm>
              <a:off x="318" y="3879"/>
              <a:ext cx="72" cy="81"/>
            </a:xfrm>
            <a:custGeom>
              <a:avLst/>
              <a:gdLst>
                <a:gd name="T0" fmla="*/ 0 w 72"/>
                <a:gd name="T1" fmla="*/ 0 h 81"/>
                <a:gd name="T2" fmla="*/ 72 w 72"/>
                <a:gd name="T3" fmla="*/ 81 h 81"/>
                <a:gd name="T4" fmla="*/ 0 60000 65536"/>
                <a:gd name="T5" fmla="*/ 0 60000 65536"/>
                <a:gd name="T6" fmla="*/ 0 w 72"/>
                <a:gd name="T7" fmla="*/ 0 h 81"/>
                <a:gd name="T8" fmla="*/ 72 w 72"/>
                <a:gd name="T9" fmla="*/ 81 h 8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" h="81">
                  <a:moveTo>
                    <a:pt x="0" y="0"/>
                  </a:moveTo>
                  <a:lnTo>
                    <a:pt x="72" y="81"/>
                  </a:ln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8" name="Freeform 22"/>
            <p:cNvSpPr>
              <a:spLocks/>
            </p:cNvSpPr>
            <p:nvPr/>
          </p:nvSpPr>
          <p:spPr bwMode="auto">
            <a:xfrm>
              <a:off x="840" y="3375"/>
              <a:ext cx="72" cy="81"/>
            </a:xfrm>
            <a:custGeom>
              <a:avLst/>
              <a:gdLst>
                <a:gd name="T0" fmla="*/ 0 w 72"/>
                <a:gd name="T1" fmla="*/ 0 h 81"/>
                <a:gd name="T2" fmla="*/ 72 w 72"/>
                <a:gd name="T3" fmla="*/ 81 h 81"/>
                <a:gd name="T4" fmla="*/ 0 60000 65536"/>
                <a:gd name="T5" fmla="*/ 0 60000 65536"/>
                <a:gd name="T6" fmla="*/ 0 w 72"/>
                <a:gd name="T7" fmla="*/ 0 h 81"/>
                <a:gd name="T8" fmla="*/ 72 w 72"/>
                <a:gd name="T9" fmla="*/ 81 h 8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" h="81">
                  <a:moveTo>
                    <a:pt x="0" y="0"/>
                  </a:moveTo>
                  <a:lnTo>
                    <a:pt x="72" y="81"/>
                  </a:lnTo>
                </a:path>
              </a:pathLst>
            </a:custGeom>
            <a:noFill/>
            <a:ln w="28575">
              <a:solidFill>
                <a:srgbClr val="0033CC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9415" name="Freeform 23"/>
          <p:cNvSpPr>
            <a:spLocks/>
          </p:cNvSpPr>
          <p:nvPr/>
        </p:nvSpPr>
        <p:spPr bwMode="auto">
          <a:xfrm flipH="1" flipV="1">
            <a:off x="2705100" y="2286000"/>
            <a:ext cx="4038600" cy="4013200"/>
          </a:xfrm>
          <a:custGeom>
            <a:avLst/>
            <a:gdLst>
              <a:gd name="T0" fmla="*/ 2147483647 w 2544"/>
              <a:gd name="T1" fmla="*/ 0 h 2528"/>
              <a:gd name="T2" fmla="*/ 0 w 2544"/>
              <a:gd name="T3" fmla="*/ 2147483647 h 2528"/>
              <a:gd name="T4" fmla="*/ 0 60000 65536"/>
              <a:gd name="T5" fmla="*/ 0 60000 65536"/>
              <a:gd name="T6" fmla="*/ 0 w 2544"/>
              <a:gd name="T7" fmla="*/ 0 h 2528"/>
              <a:gd name="T8" fmla="*/ 2544 w 2544"/>
              <a:gd name="T9" fmla="*/ 2528 h 252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44" h="2528">
                <a:moveTo>
                  <a:pt x="2544" y="0"/>
                </a:moveTo>
                <a:lnTo>
                  <a:pt x="0" y="252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352800" y="36513"/>
            <a:ext cx="5637213" cy="6669087"/>
            <a:chOff x="2064" y="192"/>
            <a:chExt cx="3599" cy="4057"/>
          </a:xfrm>
        </p:grpSpPr>
        <p:sp>
          <p:nvSpPr>
            <p:cNvPr id="59417" name="Freeform 25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15404" name="Oval 2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0" name="Freeform 28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3011" y="193"/>
              <a:ext cx="135" cy="385"/>
              <a:chOff x="275" y="191"/>
              <a:chExt cx="161" cy="385"/>
            </a:xfrm>
          </p:grpSpPr>
          <p:sp>
            <p:nvSpPr>
              <p:cNvPr id="15402" name="Oval 3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3" name="Freeform 31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3492" y="193"/>
              <a:ext cx="134" cy="385"/>
              <a:chOff x="275" y="191"/>
              <a:chExt cx="161" cy="385"/>
            </a:xfrm>
          </p:grpSpPr>
          <p:sp>
            <p:nvSpPr>
              <p:cNvPr id="15400" name="Oval 3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6" name="Freeform 34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35"/>
            <p:cNvGrpSpPr>
              <a:grpSpLocks/>
            </p:cNvGrpSpPr>
            <p:nvPr/>
          </p:nvGrpSpPr>
          <p:grpSpPr bwMode="auto">
            <a:xfrm>
              <a:off x="3972" y="193"/>
              <a:ext cx="134" cy="385"/>
              <a:chOff x="275" y="191"/>
              <a:chExt cx="161" cy="385"/>
            </a:xfrm>
          </p:grpSpPr>
          <p:sp>
            <p:nvSpPr>
              <p:cNvPr id="15398" name="Oval 3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9" name="Freeform 37"/>
              <p:cNvSpPr>
                <a:spLocks/>
              </p:cNvSpPr>
              <p:nvPr/>
            </p:nvSpPr>
            <p:spPr bwMode="auto">
              <a:xfrm>
                <a:off x="278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4398" y="193"/>
              <a:ext cx="134" cy="385"/>
              <a:chOff x="275" y="191"/>
              <a:chExt cx="161" cy="385"/>
            </a:xfrm>
          </p:grpSpPr>
          <p:sp>
            <p:nvSpPr>
              <p:cNvPr id="15396" name="Oval 3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32" name="Freeform 40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41"/>
            <p:cNvGrpSpPr>
              <a:grpSpLocks/>
            </p:cNvGrpSpPr>
            <p:nvPr/>
          </p:nvGrpSpPr>
          <p:grpSpPr bwMode="auto">
            <a:xfrm>
              <a:off x="4879" y="193"/>
              <a:ext cx="134" cy="385"/>
              <a:chOff x="275" y="191"/>
              <a:chExt cx="161" cy="385"/>
            </a:xfrm>
          </p:grpSpPr>
          <p:sp>
            <p:nvSpPr>
              <p:cNvPr id="15394" name="Oval 4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35" name="Freeform 43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5388" name="Freeform 44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9" name="Freeform 45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223 w 384"/>
                <a:gd name="T1" fmla="*/ 4212 h 1248"/>
                <a:gd name="T2" fmla="*/ 139 w 384"/>
                <a:gd name="T3" fmla="*/ 3726 h 1248"/>
                <a:gd name="T4" fmla="*/ 56 w 384"/>
                <a:gd name="T5" fmla="*/ 2268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0" name="Freeform 46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224 w 384"/>
                <a:gd name="T1" fmla="*/ 1398 h 1248"/>
                <a:gd name="T2" fmla="*/ 140 w 384"/>
                <a:gd name="T3" fmla="*/ 1236 h 1248"/>
                <a:gd name="T4" fmla="*/ 56 w 384"/>
                <a:gd name="T5" fmla="*/ 75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47"/>
            <p:cNvGrpSpPr>
              <a:grpSpLocks/>
            </p:cNvGrpSpPr>
            <p:nvPr/>
          </p:nvGrpSpPr>
          <p:grpSpPr bwMode="auto">
            <a:xfrm>
              <a:off x="5328" y="192"/>
              <a:ext cx="134" cy="385"/>
              <a:chOff x="275" y="191"/>
              <a:chExt cx="161" cy="385"/>
            </a:xfrm>
          </p:grpSpPr>
          <p:sp>
            <p:nvSpPr>
              <p:cNvPr id="15392" name="Oval 48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41" name="Freeform 49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L 0.5585 -0.0138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15712 0.00486 L 0.23333 0.01111 " pathEditMode="relative" rAng="0" ptsTypes="AAA">
                                      <p:cBhvr>
                                        <p:cTn id="8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nimBg="1"/>
      <p:bldP spid="59404" grpId="0" animBg="1"/>
      <p:bldP spid="59405" grpId="0" animBg="1"/>
      <p:bldP spid="59406" grpId="0" animBg="1"/>
      <p:bldP spid="59407" grpId="0" animBg="1"/>
      <p:bldP spid="59408" grpId="0" animBg="1"/>
      <p:bldP spid="59409" grpId="0" animBg="1"/>
      <p:bldP spid="59410" grpId="0" animBg="1"/>
      <p:bldP spid="594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2"/>
          <p:cNvSpPr>
            <a:spLocks/>
          </p:cNvSpPr>
          <p:nvPr/>
        </p:nvSpPr>
        <p:spPr bwMode="auto">
          <a:xfrm flipH="1" flipV="1">
            <a:off x="457200" y="2590800"/>
            <a:ext cx="3322638" cy="2959100"/>
          </a:xfrm>
          <a:custGeom>
            <a:avLst/>
            <a:gdLst>
              <a:gd name="T0" fmla="*/ 0 w 2093"/>
              <a:gd name="T1" fmla="*/ 2147483647 h 1864"/>
              <a:gd name="T2" fmla="*/ 2147483647 w 2093"/>
              <a:gd name="T3" fmla="*/ 0 h 1864"/>
              <a:gd name="T4" fmla="*/ 0 60000 65536"/>
              <a:gd name="T5" fmla="*/ 0 60000 65536"/>
              <a:gd name="T6" fmla="*/ 0 w 2093"/>
              <a:gd name="T7" fmla="*/ 0 h 1864"/>
              <a:gd name="T8" fmla="*/ 2093 w 2093"/>
              <a:gd name="T9" fmla="*/ 1864 h 18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93" h="1864">
                <a:moveTo>
                  <a:pt x="0" y="1864"/>
                </a:moveTo>
                <a:lnTo>
                  <a:pt x="2093" y="0"/>
                </a:lnTo>
              </a:path>
            </a:pathLst>
          </a:custGeom>
          <a:noFill/>
          <a:ln w="38100">
            <a:solidFill>
              <a:srgbClr val="660066">
                <a:alpha val="87842"/>
              </a:srgbClr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AutoShape 3"/>
          <p:cNvSpPr>
            <a:spLocks noChangeArrowheads="1"/>
          </p:cNvSpPr>
          <p:nvPr/>
        </p:nvSpPr>
        <p:spPr bwMode="auto">
          <a:xfrm>
            <a:off x="457200" y="2590800"/>
            <a:ext cx="3352800" cy="2971800"/>
          </a:xfrm>
          <a:prstGeom prst="parallelogram">
            <a:avLst>
              <a:gd name="adj" fmla="val 44533"/>
            </a:avLst>
          </a:prstGeom>
          <a:noFill/>
          <a:ln w="9525">
            <a:solidFill>
              <a:schemeClr val="tx2"/>
            </a:solidFill>
            <a:miter lim="800000"/>
            <a:headEnd type="none" w="lg" len="lg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8" name="Text Box 4"/>
          <p:cNvSpPr txBox="1">
            <a:spLocks noChangeArrowheads="1"/>
          </p:cNvSpPr>
          <p:nvPr/>
        </p:nvSpPr>
        <p:spPr bwMode="auto">
          <a:xfrm>
            <a:off x="228600" y="0"/>
            <a:ext cx="3505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2"/>
                </a:solidFill>
                <a:cs typeface="Arial" charset="0"/>
              </a:rPr>
              <a:t>ЗАДАЧА№</a:t>
            </a:r>
            <a:r>
              <a:rPr lang="en-US" sz="2400" b="1">
                <a:solidFill>
                  <a:schemeClr val="accent2"/>
                </a:solidFill>
                <a:cs typeface="Arial" charset="0"/>
              </a:rPr>
              <a:t>7</a:t>
            </a:r>
            <a:endParaRPr lang="ru-RU" sz="2400" b="1">
              <a:solidFill>
                <a:schemeClr val="accent2"/>
              </a:solidFill>
              <a:cs typeface="Arial" charset="0"/>
            </a:endParaRPr>
          </a:p>
          <a:p>
            <a:r>
              <a:rPr lang="ru-RU" sz="2400" b="1">
                <a:cs typeface="Arial" charset="0"/>
              </a:rPr>
              <a:t>Построить вектор</a:t>
            </a:r>
            <a:r>
              <a:rPr lang="ru-RU" sz="2400">
                <a:cs typeface="Arial" charset="0"/>
              </a:rPr>
              <a:t>.</a:t>
            </a: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692150" y="914400"/>
          <a:ext cx="3346450" cy="989013"/>
        </p:xfrm>
        <a:graphic>
          <a:graphicData uri="http://schemas.openxmlformats.org/presentationml/2006/ole">
            <p:oleObj spid="_x0000_s50178" name="Формула" r:id="rId4" imgW="1333500" imgH="393700" progId="Equation.3">
              <p:embed/>
            </p:oleObj>
          </a:graphicData>
        </a:graphic>
      </p:graphicFrame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3429000" y="2133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3048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А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1600200" y="2133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17411" name="Object 9"/>
          <p:cNvGraphicFramePr>
            <a:graphicFrameLocks noChangeAspect="1"/>
          </p:cNvGraphicFramePr>
          <p:nvPr/>
        </p:nvGraphicFramePr>
        <p:xfrm>
          <a:off x="4343400" y="914400"/>
          <a:ext cx="3887788" cy="989013"/>
        </p:xfrm>
        <a:graphic>
          <a:graphicData uri="http://schemas.openxmlformats.org/presentationml/2006/ole">
            <p:oleObj spid="_x0000_s50179" name="Формула" r:id="rId5" imgW="1548728" imgH="393529" progId="Equation.3">
              <p:embed/>
            </p:oleObj>
          </a:graphicData>
        </a:graphic>
      </p:graphicFrame>
      <p:graphicFrame>
        <p:nvGraphicFramePr>
          <p:cNvPr id="17412" name="Object 10"/>
          <p:cNvGraphicFramePr>
            <a:graphicFrameLocks noChangeAspect="1"/>
          </p:cNvGraphicFramePr>
          <p:nvPr/>
        </p:nvGraphicFramePr>
        <p:xfrm>
          <a:off x="4495800" y="2365375"/>
          <a:ext cx="3951288" cy="987425"/>
        </p:xfrm>
        <a:graphic>
          <a:graphicData uri="http://schemas.openxmlformats.org/presentationml/2006/ole">
            <p:oleObj spid="_x0000_s50180" name="Формула" r:id="rId6" imgW="1574800" imgH="393700" progId="Equation.3">
              <p:embed/>
            </p:oleObj>
          </a:graphicData>
        </a:graphic>
      </p:graphicFrame>
      <p:graphicFrame>
        <p:nvGraphicFramePr>
          <p:cNvPr id="17413" name="Object 11"/>
          <p:cNvGraphicFramePr>
            <a:graphicFrameLocks noChangeAspect="1"/>
          </p:cNvGraphicFramePr>
          <p:nvPr/>
        </p:nvGraphicFramePr>
        <p:xfrm>
          <a:off x="7131050" y="3733800"/>
          <a:ext cx="1403350" cy="989013"/>
        </p:xfrm>
        <a:graphic>
          <a:graphicData uri="http://schemas.openxmlformats.org/presentationml/2006/ole">
            <p:oleObj spid="_x0000_s50181" name="Формула" r:id="rId7" imgW="558558" imgH="393529" progId="Equation.3">
              <p:embed/>
            </p:oleObj>
          </a:graphicData>
        </a:graphic>
      </p:graphicFrame>
      <p:graphicFrame>
        <p:nvGraphicFramePr>
          <p:cNvPr id="17414" name="Object 12"/>
          <p:cNvGraphicFramePr>
            <a:graphicFrameLocks noChangeAspect="1"/>
          </p:cNvGraphicFramePr>
          <p:nvPr/>
        </p:nvGraphicFramePr>
        <p:xfrm>
          <a:off x="4267200" y="3733800"/>
          <a:ext cx="2901950" cy="989013"/>
        </p:xfrm>
        <a:graphic>
          <a:graphicData uri="http://schemas.openxmlformats.org/presentationml/2006/ole">
            <p:oleObj spid="_x0000_s50182" name="Формула" r:id="rId8" imgW="1155700" imgH="393700" progId="Equation.3">
              <p:embed/>
            </p:oleObj>
          </a:graphicData>
        </a:graphic>
      </p:graphicFrame>
      <p:graphicFrame>
        <p:nvGraphicFramePr>
          <p:cNvPr id="17415" name="Object 13"/>
          <p:cNvGraphicFramePr>
            <a:graphicFrameLocks noChangeAspect="1"/>
          </p:cNvGraphicFramePr>
          <p:nvPr/>
        </p:nvGraphicFramePr>
        <p:xfrm>
          <a:off x="7086600" y="5029200"/>
          <a:ext cx="1276350" cy="989013"/>
        </p:xfrm>
        <a:graphic>
          <a:graphicData uri="http://schemas.openxmlformats.org/presentationml/2006/ole">
            <p:oleObj spid="_x0000_s50183" name="Формула" r:id="rId9" imgW="507780" imgH="393529" progId="Equation.3">
              <p:embed/>
            </p:oleObj>
          </a:graphicData>
        </a:graphic>
      </p:graphicFrame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22860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</a:t>
            </a:r>
            <a:endParaRPr lang="ru-RU" sz="40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703888" y="2206625"/>
            <a:ext cx="762000" cy="457200"/>
            <a:chOff x="3072" y="3840"/>
            <a:chExt cx="480" cy="288"/>
          </a:xfrm>
        </p:grpSpPr>
        <p:sp>
          <p:nvSpPr>
            <p:cNvPr id="63504" name="Text Box 16"/>
            <p:cNvSpPr txBox="1">
              <a:spLocks noChangeArrowheads="1"/>
            </p:cNvSpPr>
            <p:nvPr/>
          </p:nvSpPr>
          <p:spPr bwMode="auto">
            <a:xfrm>
              <a:off x="3072" y="384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AC </a:t>
              </a:r>
              <a:endParaRPr lang="ru-RU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7457" name="Line 17"/>
            <p:cNvSpPr>
              <a:spLocks noChangeShapeType="1"/>
            </p:cNvSpPr>
            <p:nvPr/>
          </p:nvSpPr>
          <p:spPr bwMode="auto">
            <a:xfrm>
              <a:off x="3168" y="38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506" name="Freeform 18"/>
          <p:cNvSpPr>
            <a:spLocks/>
          </p:cNvSpPr>
          <p:nvPr/>
        </p:nvSpPr>
        <p:spPr bwMode="auto">
          <a:xfrm flipH="1" flipV="1">
            <a:off x="457200" y="5562600"/>
            <a:ext cx="2032000" cy="1588"/>
          </a:xfrm>
          <a:custGeom>
            <a:avLst/>
            <a:gdLst>
              <a:gd name="T0" fmla="*/ 0 w 1280"/>
              <a:gd name="T1" fmla="*/ 0 h 1"/>
              <a:gd name="T2" fmla="*/ 2147483647 w 1280"/>
              <a:gd name="T3" fmla="*/ 0 h 1"/>
              <a:gd name="T4" fmla="*/ 0 60000 65536"/>
              <a:gd name="T5" fmla="*/ 0 60000 65536"/>
              <a:gd name="T6" fmla="*/ 0 w 1280"/>
              <a:gd name="T7" fmla="*/ 0 h 1"/>
              <a:gd name="T8" fmla="*/ 1280 w 128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80" h="1">
                <a:moveTo>
                  <a:pt x="0" y="0"/>
                </a:moveTo>
                <a:lnTo>
                  <a:pt x="1280" y="0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3507" name="Freeform 19"/>
          <p:cNvSpPr>
            <a:spLocks/>
          </p:cNvSpPr>
          <p:nvPr/>
        </p:nvSpPr>
        <p:spPr bwMode="auto">
          <a:xfrm flipH="1" flipV="1">
            <a:off x="457200" y="2590800"/>
            <a:ext cx="1320800" cy="2959100"/>
          </a:xfrm>
          <a:custGeom>
            <a:avLst/>
            <a:gdLst>
              <a:gd name="T0" fmla="*/ 0 w 832"/>
              <a:gd name="T1" fmla="*/ 2147483647 h 1864"/>
              <a:gd name="T2" fmla="*/ 2147483647 w 832"/>
              <a:gd name="T3" fmla="*/ 0 h 1864"/>
              <a:gd name="T4" fmla="*/ 0 60000 65536"/>
              <a:gd name="T5" fmla="*/ 0 60000 65536"/>
              <a:gd name="T6" fmla="*/ 0 w 832"/>
              <a:gd name="T7" fmla="*/ 0 h 1864"/>
              <a:gd name="T8" fmla="*/ 832 w 832"/>
              <a:gd name="T9" fmla="*/ 1864 h 18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32" h="1864">
                <a:moveTo>
                  <a:pt x="0" y="1864"/>
                </a:moveTo>
                <a:lnTo>
                  <a:pt x="832" y="0"/>
                </a:lnTo>
              </a:path>
            </a:pathLst>
          </a:custGeom>
          <a:noFill/>
          <a:ln w="38100">
            <a:solidFill>
              <a:srgbClr val="0099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3508" name="Freeform 20"/>
          <p:cNvSpPr>
            <a:spLocks/>
          </p:cNvSpPr>
          <p:nvPr/>
        </p:nvSpPr>
        <p:spPr bwMode="auto">
          <a:xfrm>
            <a:off x="444500" y="4064000"/>
            <a:ext cx="1676400" cy="1498600"/>
          </a:xfrm>
          <a:custGeom>
            <a:avLst/>
            <a:gdLst>
              <a:gd name="T0" fmla="*/ 2147483647 w 1056"/>
              <a:gd name="T1" fmla="*/ 0 h 944"/>
              <a:gd name="T2" fmla="*/ 0 w 1056"/>
              <a:gd name="T3" fmla="*/ 2147483647 h 944"/>
              <a:gd name="T4" fmla="*/ 0 60000 65536"/>
              <a:gd name="T5" fmla="*/ 0 60000 65536"/>
              <a:gd name="T6" fmla="*/ 0 w 1056"/>
              <a:gd name="T7" fmla="*/ 0 h 944"/>
              <a:gd name="T8" fmla="*/ 1056 w 1056"/>
              <a:gd name="T9" fmla="*/ 944 h 9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56" h="944">
                <a:moveTo>
                  <a:pt x="1056" y="0"/>
                </a:moveTo>
                <a:lnTo>
                  <a:pt x="0" y="944"/>
                </a:lnTo>
              </a:path>
            </a:pathLst>
          </a:custGeom>
          <a:noFill/>
          <a:ln w="38100">
            <a:solidFill>
              <a:srgbClr val="0033CC"/>
            </a:solidFill>
            <a:round/>
            <a:headEnd type="stealth" w="lg" len="lg"/>
            <a:tailEnd type="oval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3509" name="Freeform 21"/>
          <p:cNvSpPr>
            <a:spLocks/>
          </p:cNvSpPr>
          <p:nvPr/>
        </p:nvSpPr>
        <p:spPr bwMode="auto">
          <a:xfrm>
            <a:off x="1778000" y="2590800"/>
            <a:ext cx="711200" cy="2971800"/>
          </a:xfrm>
          <a:custGeom>
            <a:avLst/>
            <a:gdLst>
              <a:gd name="T0" fmla="*/ 0 w 448"/>
              <a:gd name="T1" fmla="*/ 0 h 1872"/>
              <a:gd name="T2" fmla="*/ 2147483647 w 448"/>
              <a:gd name="T3" fmla="*/ 2147483647 h 1872"/>
              <a:gd name="T4" fmla="*/ 0 60000 65536"/>
              <a:gd name="T5" fmla="*/ 0 60000 65536"/>
              <a:gd name="T6" fmla="*/ 0 w 448"/>
              <a:gd name="T7" fmla="*/ 0 h 1872"/>
              <a:gd name="T8" fmla="*/ 448 w 448"/>
              <a:gd name="T9" fmla="*/ 1872 h 18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8" h="1872">
                <a:moveTo>
                  <a:pt x="0" y="0"/>
                </a:moveTo>
                <a:lnTo>
                  <a:pt x="448" y="1872"/>
                </a:lnTo>
              </a:path>
            </a:pathLst>
          </a:custGeom>
          <a:noFill/>
          <a:ln w="9525">
            <a:solidFill>
              <a:schemeClr val="tx2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63510" name="Freeform 22"/>
          <p:cNvSpPr>
            <a:spLocks/>
          </p:cNvSpPr>
          <p:nvPr/>
        </p:nvSpPr>
        <p:spPr bwMode="auto">
          <a:xfrm flipH="1">
            <a:off x="3962400" y="76200"/>
            <a:ext cx="5334000" cy="76200"/>
          </a:xfrm>
          <a:custGeom>
            <a:avLst/>
            <a:gdLst/>
            <a:ahLst/>
            <a:cxnLst>
              <a:cxn ang="0">
                <a:pos x="70" y="4"/>
              </a:cxn>
              <a:cxn ang="0">
                <a:pos x="3575" y="0"/>
              </a:cxn>
              <a:cxn ang="0">
                <a:pos x="3594" y="30"/>
              </a:cxn>
              <a:cxn ang="0">
                <a:pos x="3580" y="46"/>
              </a:cxn>
              <a:cxn ang="0">
                <a:pos x="3552" y="46"/>
              </a:cxn>
              <a:cxn ang="0">
                <a:pos x="85" y="35"/>
              </a:cxn>
              <a:cxn ang="0">
                <a:pos x="69" y="27"/>
              </a:cxn>
              <a:cxn ang="0">
                <a:pos x="0" y="16"/>
              </a:cxn>
              <a:cxn ang="0">
                <a:pos x="84" y="4"/>
              </a:cxn>
              <a:cxn ang="0">
                <a:pos x="669" y="7"/>
              </a:cxn>
              <a:cxn ang="0">
                <a:pos x="747" y="8"/>
              </a:cxn>
              <a:cxn ang="0">
                <a:pos x="70" y="4"/>
              </a:cxn>
            </a:cxnLst>
            <a:rect l="0" t="0" r="r" b="b"/>
            <a:pathLst>
              <a:path w="3594" h="46">
                <a:moveTo>
                  <a:pt x="70" y="4"/>
                </a:moveTo>
                <a:lnTo>
                  <a:pt x="3575" y="0"/>
                </a:lnTo>
                <a:lnTo>
                  <a:pt x="3594" y="30"/>
                </a:lnTo>
                <a:lnTo>
                  <a:pt x="3580" y="46"/>
                </a:lnTo>
                <a:lnTo>
                  <a:pt x="3552" y="46"/>
                </a:lnTo>
                <a:lnTo>
                  <a:pt x="85" y="35"/>
                </a:lnTo>
                <a:lnTo>
                  <a:pt x="69" y="27"/>
                </a:lnTo>
                <a:lnTo>
                  <a:pt x="0" y="16"/>
                </a:lnTo>
                <a:lnTo>
                  <a:pt x="84" y="4"/>
                </a:lnTo>
                <a:lnTo>
                  <a:pt x="669" y="7"/>
                </a:lnTo>
                <a:lnTo>
                  <a:pt x="747" y="8"/>
                </a:lnTo>
                <a:lnTo>
                  <a:pt x="70" y="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4000"/>
                </a:schemeClr>
              </a:gs>
              <a:gs pos="50000">
                <a:srgbClr val="0066FF">
                  <a:alpha val="38000"/>
                </a:srgbClr>
              </a:gs>
              <a:gs pos="100000">
                <a:schemeClr val="bg1">
                  <a:alpha val="44000"/>
                </a:schemeClr>
              </a:gs>
            </a:gsLst>
            <a:lin ang="5400000" scaled="1"/>
          </a:gradFill>
          <a:ln w="9525" cap="flat" cmpd="sng">
            <a:solidFill>
              <a:srgbClr val="0099FF">
                <a:alpha val="61000"/>
              </a:srgbClr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733800" y="36513"/>
            <a:ext cx="5637213" cy="6669087"/>
            <a:chOff x="2064" y="192"/>
            <a:chExt cx="3599" cy="4057"/>
          </a:xfrm>
        </p:grpSpPr>
        <p:sp>
          <p:nvSpPr>
            <p:cNvPr id="63512" name="Freeform 24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17454" name="Oval 2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5" name="Freeform 27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3011" y="193"/>
              <a:ext cx="135" cy="385"/>
              <a:chOff x="275" y="191"/>
              <a:chExt cx="161" cy="385"/>
            </a:xfrm>
          </p:grpSpPr>
          <p:sp>
            <p:nvSpPr>
              <p:cNvPr id="17452" name="Oval 2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8" name="Freeform 30"/>
              <p:cNvSpPr>
                <a:spLocks/>
              </p:cNvSpPr>
              <p:nvPr/>
            </p:nvSpPr>
            <p:spPr bwMode="auto">
              <a:xfrm>
                <a:off x="275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31"/>
            <p:cNvGrpSpPr>
              <a:grpSpLocks/>
            </p:cNvGrpSpPr>
            <p:nvPr/>
          </p:nvGrpSpPr>
          <p:grpSpPr bwMode="auto">
            <a:xfrm>
              <a:off x="3492" y="193"/>
              <a:ext cx="134" cy="385"/>
              <a:chOff x="275" y="191"/>
              <a:chExt cx="161" cy="385"/>
            </a:xfrm>
          </p:grpSpPr>
          <p:sp>
            <p:nvSpPr>
              <p:cNvPr id="17450" name="Oval 32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1" name="Freeform 33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3972" y="193"/>
              <a:ext cx="134" cy="385"/>
              <a:chOff x="275" y="191"/>
              <a:chExt cx="161" cy="385"/>
            </a:xfrm>
          </p:grpSpPr>
          <p:sp>
            <p:nvSpPr>
              <p:cNvPr id="17448" name="Oval 3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4" name="Freeform 36"/>
              <p:cNvSpPr>
                <a:spLocks/>
              </p:cNvSpPr>
              <p:nvPr/>
            </p:nvSpPr>
            <p:spPr bwMode="auto">
              <a:xfrm>
                <a:off x="278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4398" y="193"/>
              <a:ext cx="134" cy="385"/>
              <a:chOff x="275" y="191"/>
              <a:chExt cx="161" cy="385"/>
            </a:xfrm>
          </p:grpSpPr>
          <p:sp>
            <p:nvSpPr>
              <p:cNvPr id="17446" name="Oval 38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7" name="Freeform 39"/>
              <p:cNvSpPr>
                <a:spLocks/>
              </p:cNvSpPr>
              <p:nvPr/>
            </p:nvSpPr>
            <p:spPr bwMode="auto">
              <a:xfrm>
                <a:off x="275" y="191"/>
                <a:ext cx="161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40"/>
            <p:cNvGrpSpPr>
              <a:grpSpLocks/>
            </p:cNvGrpSpPr>
            <p:nvPr/>
          </p:nvGrpSpPr>
          <p:grpSpPr bwMode="auto">
            <a:xfrm>
              <a:off x="4879" y="193"/>
              <a:ext cx="134" cy="385"/>
              <a:chOff x="275" y="191"/>
              <a:chExt cx="161" cy="385"/>
            </a:xfrm>
          </p:grpSpPr>
          <p:sp>
            <p:nvSpPr>
              <p:cNvPr id="17444" name="Oval 41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0" name="Freeform 42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438" name="Freeform 43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9" name="Freeform 44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223 w 384"/>
                <a:gd name="T1" fmla="*/ 4212 h 1248"/>
                <a:gd name="T2" fmla="*/ 139 w 384"/>
                <a:gd name="T3" fmla="*/ 3726 h 1248"/>
                <a:gd name="T4" fmla="*/ 56 w 384"/>
                <a:gd name="T5" fmla="*/ 2268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0" name="Freeform 45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224 w 384"/>
                <a:gd name="T1" fmla="*/ 1398 h 1248"/>
                <a:gd name="T2" fmla="*/ 140 w 384"/>
                <a:gd name="T3" fmla="*/ 1236 h 1248"/>
                <a:gd name="T4" fmla="*/ 56 w 384"/>
                <a:gd name="T5" fmla="*/ 753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46"/>
            <p:cNvGrpSpPr>
              <a:grpSpLocks/>
            </p:cNvGrpSpPr>
            <p:nvPr/>
          </p:nvGrpSpPr>
          <p:grpSpPr bwMode="auto">
            <a:xfrm>
              <a:off x="5328" y="192"/>
              <a:ext cx="134" cy="385"/>
              <a:chOff x="275" y="191"/>
              <a:chExt cx="161" cy="385"/>
            </a:xfrm>
          </p:grpSpPr>
          <p:sp>
            <p:nvSpPr>
              <p:cNvPr id="17442" name="Oval 4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6" name="Freeform 48"/>
              <p:cNvSpPr>
                <a:spLocks/>
              </p:cNvSpPr>
              <p:nvPr/>
            </p:nvSpPr>
            <p:spPr bwMode="auto">
              <a:xfrm>
                <a:off x="272" y="191"/>
                <a:ext cx="164" cy="367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7430" name="Text Box 50"/>
          <p:cNvSpPr txBox="1">
            <a:spLocks noChangeArrowheads="1"/>
          </p:cNvSpPr>
          <p:nvPr/>
        </p:nvSpPr>
        <p:spPr bwMode="auto">
          <a:xfrm>
            <a:off x="533400" y="6096000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cs typeface="Arial" charset="0"/>
              </a:rPr>
              <a:t>АВС</a:t>
            </a:r>
            <a:r>
              <a:rPr lang="en-US" sz="2400" b="1">
                <a:cs typeface="Arial" charset="0"/>
              </a:rPr>
              <a:t>D –</a:t>
            </a:r>
            <a:r>
              <a:rPr lang="ru-RU" sz="2400" b="1">
                <a:cs typeface="Arial" charset="0"/>
              </a:rPr>
              <a:t> параллелограмм.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L 0.5585 -0.0138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0.23472 0.05185 L 0.43472 0.11111 " pathEditMode="relative" rAng="0" ptsTypes="AAA">
                                      <p:cBhvr>
                                        <p:cTn id="31" dur="2000" fill="hold"/>
                                        <p:tgtEl>
                                          <p:spTgt spid="63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/>
      <p:bldP spid="63506" grpId="0" animBg="1"/>
      <p:bldP spid="63507" grpId="0" animBg="1"/>
      <p:bldP spid="63508" grpId="0" animBg="1"/>
      <p:bldP spid="63508" grpId="1" animBg="1"/>
      <p:bldP spid="6350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135</TotalTime>
  <Words>416</Words>
  <Application>Microsoft Office PowerPoint</Application>
  <PresentationFormat>Экран (4:3)</PresentationFormat>
  <Paragraphs>181</Paragraphs>
  <Slides>19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Аспект</vt:lpstr>
      <vt:lpstr>Equation</vt:lpstr>
      <vt:lpstr>Формула</vt:lpstr>
      <vt:lpstr>Произведение вектора на число</vt:lpstr>
      <vt:lpstr>Слайд 2</vt:lpstr>
      <vt:lpstr>теорема о разности двух векторов</vt:lpstr>
      <vt:lpstr> ЗАДАЧА№1</vt:lpstr>
      <vt:lpstr>Слайд 5</vt:lpstr>
      <vt:lpstr>Слайд 6</vt:lpstr>
      <vt:lpstr> Определение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Ириша</dc:creator>
  <cp:lastModifiedBy>Admin</cp:lastModifiedBy>
  <cp:revision>17</cp:revision>
  <dcterms:created xsi:type="dcterms:W3CDTF">2011-09-29T10:57:06Z</dcterms:created>
  <dcterms:modified xsi:type="dcterms:W3CDTF">2016-09-26T08:16:27Z</dcterms:modified>
</cp:coreProperties>
</file>